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1" i="0" u="sng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1" i="0" u="sng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1" i="0" u="sng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600" b="1" i="0" u="sng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274650"/>
                </a:lnTo>
                <a:lnTo>
                  <a:pt x="0" y="1853438"/>
                </a:lnTo>
                <a:lnTo>
                  <a:pt x="0" y="10287000"/>
                </a:lnTo>
                <a:lnTo>
                  <a:pt x="2425687" y="10287000"/>
                </a:lnTo>
                <a:lnTo>
                  <a:pt x="2425687" y="1853438"/>
                </a:lnTo>
                <a:lnTo>
                  <a:pt x="18288000" y="1853438"/>
                </a:lnTo>
                <a:lnTo>
                  <a:pt x="18288000" y="0"/>
                </a:lnTo>
                <a:close/>
              </a:path>
            </a:pathLst>
          </a:custGeom>
          <a:solidFill>
            <a:srgbClr val="314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700" y="76327"/>
            <a:ext cx="17005681" cy="1188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600" b="1" i="0" u="sng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75304" y="3312159"/>
            <a:ext cx="13218160" cy="5501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314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28700" y="1000125"/>
            <a:ext cx="16230600" cy="0"/>
          </a:xfrm>
          <a:custGeom>
            <a:avLst/>
            <a:gdLst/>
            <a:ahLst/>
            <a:cxnLst/>
            <a:rect l="l" t="t" r="r" b="b"/>
            <a:pathLst>
              <a:path w="16230600" h="0">
                <a:moveTo>
                  <a:pt x="0" y="0"/>
                </a:moveTo>
                <a:lnTo>
                  <a:pt x="16230600" y="0"/>
                </a:lnTo>
              </a:path>
            </a:pathLst>
          </a:custGeom>
          <a:ln w="19050">
            <a:solidFill>
              <a:srgbClr val="C47335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219200" y="1009650"/>
            <a:ext cx="16198850" cy="6751320"/>
            <a:chOff x="1219200" y="1009650"/>
            <a:chExt cx="16198850" cy="6751320"/>
          </a:xfrm>
        </p:grpSpPr>
        <p:sp>
          <p:nvSpPr>
            <p:cNvPr id="5" name="object 5"/>
            <p:cNvSpPr/>
            <p:nvPr/>
          </p:nvSpPr>
          <p:spPr>
            <a:xfrm>
              <a:off x="1219200" y="7751318"/>
              <a:ext cx="16040100" cy="0"/>
            </a:xfrm>
            <a:custGeom>
              <a:avLst/>
              <a:gdLst/>
              <a:ahLst/>
              <a:cxnLst/>
              <a:rect l="l" t="t" r="r" b="b"/>
              <a:pathLst>
                <a:path w="16040100" h="0">
                  <a:moveTo>
                    <a:pt x="0" y="0"/>
                  </a:moveTo>
                  <a:lnTo>
                    <a:pt x="16040100" y="0"/>
                  </a:lnTo>
                </a:path>
              </a:pathLst>
            </a:custGeom>
            <a:ln w="19050">
              <a:solidFill>
                <a:srgbClr val="C4733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2352273" y="1009650"/>
              <a:ext cx="4910455" cy="6741795"/>
            </a:xfrm>
            <a:custGeom>
              <a:avLst/>
              <a:gdLst/>
              <a:ahLst/>
              <a:cxnLst/>
              <a:rect l="l" t="t" r="r" b="b"/>
              <a:pathLst>
                <a:path w="4910455" h="6741795">
                  <a:moveTo>
                    <a:pt x="4910455" y="0"/>
                  </a:moveTo>
                  <a:lnTo>
                    <a:pt x="0" y="0"/>
                  </a:lnTo>
                  <a:lnTo>
                    <a:pt x="0" y="6741668"/>
                  </a:lnTo>
                  <a:lnTo>
                    <a:pt x="4910455" y="6741668"/>
                  </a:lnTo>
                  <a:lnTo>
                    <a:pt x="49104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52273" y="1769872"/>
              <a:ext cx="5065776" cy="5221097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998626" y="3481832"/>
            <a:ext cx="11062335" cy="2268855"/>
          </a:xfrm>
          <a:prstGeom prst="rect"/>
        </p:spPr>
        <p:txBody>
          <a:bodyPr wrap="square" lIns="0" tIns="160020" rIns="0" bIns="0" rtlCol="0" vert="horz">
            <a:spAutoFit/>
          </a:bodyPr>
          <a:lstStyle/>
          <a:p>
            <a:pPr marL="12700" marR="5080">
              <a:lnSpc>
                <a:spcPts val="8300"/>
              </a:lnSpc>
              <a:spcBef>
                <a:spcPts val="1260"/>
              </a:spcBef>
            </a:pPr>
            <a:r>
              <a:rPr dirty="0" u="none" sz="7800" spc="-815"/>
              <a:t>BEECHER</a:t>
            </a:r>
            <a:r>
              <a:rPr dirty="0" u="none" sz="7800" spc="-960"/>
              <a:t> </a:t>
            </a:r>
            <a:r>
              <a:rPr dirty="0" u="none" sz="7800" spc="-385"/>
              <a:t>ROAD</a:t>
            </a:r>
            <a:r>
              <a:rPr dirty="0" u="none" sz="7800" spc="-985"/>
              <a:t> </a:t>
            </a:r>
            <a:r>
              <a:rPr dirty="0" u="none" sz="7800" spc="-555"/>
              <a:t>SCHOOL </a:t>
            </a:r>
            <a:r>
              <a:rPr dirty="0" u="none" sz="7800" spc="-395"/>
              <a:t>BUILDING</a:t>
            </a:r>
            <a:r>
              <a:rPr dirty="0" u="none" sz="7800" spc="-985"/>
              <a:t> </a:t>
            </a:r>
            <a:r>
              <a:rPr dirty="0" u="none" sz="7800" spc="-350"/>
              <a:t>COMMITTEE</a:t>
            </a:r>
            <a:endParaRPr sz="7800"/>
          </a:p>
        </p:txBody>
      </p:sp>
      <p:sp>
        <p:nvSpPr>
          <p:cNvPr id="9" name="object 9"/>
          <p:cNvSpPr txBox="1"/>
          <p:nvPr/>
        </p:nvSpPr>
        <p:spPr>
          <a:xfrm>
            <a:off x="1019657" y="1926462"/>
            <a:ext cx="7206615" cy="742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700" b="1">
                <a:solidFill>
                  <a:srgbClr val="FFFFFF"/>
                </a:solidFill>
                <a:latin typeface="Arial"/>
                <a:cs typeface="Arial"/>
              </a:rPr>
              <a:t>TOWN</a:t>
            </a:r>
            <a:r>
              <a:rPr dirty="0" sz="4700" spc="2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700" b="1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4700" spc="2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700" spc="-85" b="1">
                <a:solidFill>
                  <a:srgbClr val="FFFFFF"/>
                </a:solidFill>
                <a:latin typeface="Arial"/>
                <a:cs typeface="Arial"/>
              </a:rPr>
              <a:t>WOODBRIDGE</a:t>
            </a:r>
            <a:endParaRPr sz="47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2192" y="8389442"/>
            <a:ext cx="16230600" cy="1433830"/>
          </a:xfrm>
          <a:prstGeom prst="rect">
            <a:avLst/>
          </a:prstGeom>
          <a:solidFill>
            <a:srgbClr val="C47335"/>
          </a:solidFill>
        </p:spPr>
        <p:txBody>
          <a:bodyPr wrap="square" lIns="0" tIns="193040" rIns="0" bIns="0" rtlCol="0" vert="horz">
            <a:spAutoFit/>
          </a:bodyPr>
          <a:lstStyle/>
          <a:p>
            <a:pPr algn="ctr" marL="198120">
              <a:lnSpc>
                <a:spcPct val="100000"/>
              </a:lnSpc>
              <a:spcBef>
                <a:spcPts val="1520"/>
              </a:spcBef>
            </a:pPr>
            <a:r>
              <a:rPr dirty="0" sz="6700" spc="-520" b="1">
                <a:solidFill>
                  <a:srgbClr val="FFFFFF"/>
                </a:solidFill>
                <a:latin typeface="Arial"/>
                <a:cs typeface="Arial"/>
              </a:rPr>
              <a:t>JUNE</a:t>
            </a:r>
            <a:r>
              <a:rPr dirty="0" sz="6700" spc="-8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6700" spc="-225" b="1">
                <a:solidFill>
                  <a:srgbClr val="FFFFFF"/>
                </a:solidFill>
                <a:latin typeface="Arial"/>
                <a:cs typeface="Arial"/>
              </a:rPr>
              <a:t>23,</a:t>
            </a:r>
            <a:r>
              <a:rPr dirty="0" sz="6700" spc="-8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6700" spc="-20" b="1">
                <a:solidFill>
                  <a:srgbClr val="FFFFFF"/>
                </a:solidFill>
                <a:latin typeface="Arial"/>
                <a:cs typeface="Arial"/>
              </a:rPr>
              <a:t>2026</a:t>
            </a:r>
            <a:endParaRPr sz="6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2425700" y="0"/>
                </a:lnTo>
                <a:lnTo>
                  <a:pt x="0" y="0"/>
                </a:lnTo>
                <a:lnTo>
                  <a:pt x="0" y="1615948"/>
                </a:lnTo>
                <a:lnTo>
                  <a:pt x="0" y="10287000"/>
                </a:lnTo>
                <a:lnTo>
                  <a:pt x="2425700" y="10287000"/>
                </a:lnTo>
                <a:lnTo>
                  <a:pt x="2425700" y="1615948"/>
                </a:lnTo>
                <a:lnTo>
                  <a:pt x="18288000" y="1615948"/>
                </a:lnTo>
                <a:lnTo>
                  <a:pt x="18288000" y="0"/>
                </a:lnTo>
                <a:close/>
              </a:path>
            </a:pathLst>
          </a:custGeom>
          <a:solidFill>
            <a:srgbClr val="314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130"/>
              </a:spcBef>
            </a:pPr>
            <a:r>
              <a:rPr dirty="0" u="none" spc="-765"/>
              <a:t>L</a:t>
            </a:r>
            <a:r>
              <a:rPr dirty="0" u="none" spc="-640"/>
              <a:t>O</a:t>
            </a:r>
            <a:r>
              <a:rPr dirty="0" u="none" spc="-620"/>
              <a:t>N</a:t>
            </a:r>
            <a:r>
              <a:rPr dirty="0" u="none" spc="-114"/>
              <a:t>G</a:t>
            </a:r>
            <a:r>
              <a:rPr dirty="0" u="none" spc="-1320"/>
              <a:t> </a:t>
            </a:r>
            <a:r>
              <a:rPr dirty="0" u="none" spc="-645"/>
              <a:t>T</a:t>
            </a:r>
            <a:r>
              <a:rPr dirty="0" u="none" spc="-720"/>
              <a:t>E</a:t>
            </a:r>
            <a:r>
              <a:rPr dirty="0" u="none" spc="-710"/>
              <a:t>R</a:t>
            </a:r>
            <a:r>
              <a:rPr dirty="0" u="none" spc="-95"/>
              <a:t>M</a:t>
            </a:r>
            <a:r>
              <a:rPr dirty="0" u="none" spc="-1290"/>
              <a:t> </a:t>
            </a:r>
            <a:r>
              <a:rPr dirty="0" u="none" spc="-760"/>
              <a:t>D</a:t>
            </a:r>
            <a:r>
              <a:rPr dirty="0" u="none" spc="-869"/>
              <a:t>E</a:t>
            </a:r>
            <a:r>
              <a:rPr dirty="0" u="none" spc="-840"/>
              <a:t>B</a:t>
            </a:r>
            <a:r>
              <a:rPr dirty="0" u="none" spc="-245"/>
              <a:t>T</a:t>
            </a:r>
          </a:p>
        </p:txBody>
      </p:sp>
      <p:sp>
        <p:nvSpPr>
          <p:cNvPr id="4" name="object 4"/>
          <p:cNvSpPr/>
          <p:nvPr/>
        </p:nvSpPr>
        <p:spPr>
          <a:xfrm>
            <a:off x="484809" y="1216533"/>
            <a:ext cx="7446645" cy="47625"/>
          </a:xfrm>
          <a:custGeom>
            <a:avLst/>
            <a:gdLst/>
            <a:ahLst/>
            <a:cxnLst/>
            <a:rect l="l" t="t" r="r" b="b"/>
            <a:pathLst>
              <a:path w="7446645" h="47625">
                <a:moveTo>
                  <a:pt x="7446213" y="0"/>
                </a:moveTo>
                <a:lnTo>
                  <a:pt x="0" y="0"/>
                </a:lnTo>
                <a:lnTo>
                  <a:pt x="0" y="47244"/>
                </a:lnTo>
                <a:lnTo>
                  <a:pt x="7446213" y="47244"/>
                </a:lnTo>
                <a:lnTo>
                  <a:pt x="74462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113404" y="3312159"/>
          <a:ext cx="13218160" cy="55010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22415"/>
                <a:gridCol w="6506845"/>
              </a:tblGrid>
              <a:tr h="6051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3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Beecher</a:t>
                      </a:r>
                      <a:r>
                        <a:rPr dirty="0" sz="3000" spc="-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Road</a:t>
                      </a:r>
                      <a:r>
                        <a:rPr dirty="0" sz="3000" spc="-1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School</a:t>
                      </a:r>
                      <a:r>
                        <a:rPr dirty="0" sz="3000" spc="-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Building</a:t>
                      </a:r>
                      <a:r>
                        <a:rPr dirty="0" sz="3000" spc="-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Project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1AD4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30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$55,481,700</a:t>
                      </a:r>
                      <a:r>
                        <a:rPr dirty="0" sz="3000" spc="-1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*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1AD45"/>
                    </a:solidFill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Police</a:t>
                      </a:r>
                      <a:r>
                        <a:rPr dirty="0" sz="3000" spc="-12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Facility</a:t>
                      </a:r>
                      <a:r>
                        <a:rPr dirty="0" sz="3000" spc="-114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Renovation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2CF"/>
                    </a:solidFill>
                  </a:tcPr>
                </a:tc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$8,000,000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2CF"/>
                    </a:solidFill>
                  </a:tcPr>
                </a:tc>
              </a:tr>
              <a:tr h="6045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Center</a:t>
                      </a:r>
                      <a:r>
                        <a:rPr dirty="0" sz="3000" spc="-8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Building</a:t>
                      </a:r>
                      <a:r>
                        <a:rPr dirty="0" sz="3000" spc="-6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Improvements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F1E9"/>
                    </a:solidFill>
                  </a:tcPr>
                </a:tc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$6,000,000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F1E9"/>
                    </a:solidFill>
                  </a:tcPr>
                </a:tc>
              </a:tr>
              <a:tr h="6045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3000" spc="-6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Town</a:t>
                      </a:r>
                      <a:r>
                        <a:rPr dirty="0" sz="3000" spc="-1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2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HVAC</a:t>
                      </a:r>
                      <a:r>
                        <a:rPr dirty="0" sz="3000" spc="-125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Improvements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2CF"/>
                    </a:solidFill>
                  </a:tcPr>
                </a:tc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$2,500,000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2CF"/>
                    </a:solidFill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3000" spc="-65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Town</a:t>
                      </a:r>
                      <a:r>
                        <a:rPr dirty="0" sz="3000" spc="-105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Facilities</a:t>
                      </a:r>
                      <a:r>
                        <a:rPr dirty="0" sz="3000" spc="-13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Roof</a:t>
                      </a:r>
                      <a:r>
                        <a:rPr dirty="0" sz="3000" spc="-114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Replacement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F1E9"/>
                    </a:solidFill>
                  </a:tcPr>
                </a:tc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$2,000,000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F1E9"/>
                    </a:solidFill>
                  </a:tcPr>
                </a:tc>
              </a:tr>
              <a:tr h="6045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Former</a:t>
                      </a:r>
                      <a:r>
                        <a:rPr dirty="0" sz="3000" spc="-75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Country</a:t>
                      </a:r>
                      <a:r>
                        <a:rPr dirty="0" sz="3000" spc="-7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Club</a:t>
                      </a:r>
                      <a:r>
                        <a:rPr dirty="0" sz="3000" spc="-6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dirty="0" sz="3000" spc="-75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Woodbridge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2CF"/>
                    </a:solidFill>
                  </a:tcPr>
                </a:tc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$1,500,000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2CF"/>
                    </a:solidFill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300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Road</a:t>
                      </a:r>
                      <a:r>
                        <a:rPr dirty="0" sz="3000" spc="-125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Improvements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F1E9"/>
                    </a:solidFill>
                  </a:tcPr>
                </a:tc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$1,000,000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F1E9"/>
                    </a:solidFill>
                  </a:tcPr>
                </a:tc>
              </a:tr>
              <a:tr h="5264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2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DE2CF"/>
                    </a:solidFill>
                  </a:tcPr>
                </a:tc>
              </a:tr>
              <a:tr h="7404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F1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3000" spc="-10">
                          <a:solidFill>
                            <a:srgbClr val="31435B"/>
                          </a:solidFill>
                          <a:latin typeface="Calibri"/>
                          <a:cs typeface="Calibri"/>
                        </a:rPr>
                        <a:t>$76,481,700</a:t>
                      </a:r>
                      <a:endParaRPr sz="30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F1E9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313938" y="1977898"/>
            <a:ext cx="12744450" cy="879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Projects</a:t>
            </a:r>
            <a:r>
              <a:rPr dirty="0" u="sng" sz="5600" spc="-14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Under</a:t>
            </a:r>
            <a:r>
              <a:rPr dirty="0" u="sng" sz="5600" spc="-14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Consideration</a:t>
            </a:r>
            <a:r>
              <a:rPr dirty="0" u="sng" sz="5600" spc="-12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For</a:t>
            </a:r>
            <a:r>
              <a:rPr dirty="0" u="sng" sz="5600" spc="-13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 spc="-1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Borrowing</a:t>
            </a:r>
            <a:endParaRPr sz="5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98622" y="8833815"/>
            <a:ext cx="10982960" cy="878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*Note:</a:t>
            </a:r>
            <a:r>
              <a:rPr dirty="0" sz="2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School</a:t>
            </a:r>
            <a:r>
              <a:rPr dirty="0" sz="28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project</a:t>
            </a:r>
            <a:r>
              <a:rPr dirty="0" sz="2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total</a:t>
            </a:r>
            <a:r>
              <a:rPr dirty="0" sz="2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cost</a:t>
            </a:r>
            <a:r>
              <a:rPr dirty="0" sz="2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$118.5M</a:t>
            </a:r>
            <a:r>
              <a:rPr dirty="0" sz="2800" spc="-4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with</a:t>
            </a:r>
            <a:r>
              <a:rPr dirty="0" sz="2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1435B"/>
                </a:solidFill>
                <a:latin typeface="Calibri"/>
                <a:cs typeface="Calibri"/>
              </a:rPr>
              <a:t>estimated</a:t>
            </a:r>
            <a:r>
              <a:rPr dirty="0" sz="2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53.18%</a:t>
            </a:r>
            <a:r>
              <a:rPr dirty="0" sz="28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State</a:t>
            </a:r>
            <a:r>
              <a:rPr dirty="0" sz="2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2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31435B"/>
                </a:solidFill>
                <a:latin typeface="Calibri"/>
                <a:cs typeface="Calibri"/>
              </a:rPr>
              <a:t>CT </a:t>
            </a:r>
            <a:r>
              <a:rPr dirty="0" sz="2800" spc="-10">
                <a:solidFill>
                  <a:srgbClr val="31435B"/>
                </a:solidFill>
                <a:latin typeface="Calibri"/>
                <a:cs typeface="Calibri"/>
              </a:rPr>
              <a:t>reimbursement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344805">
              <a:lnSpc>
                <a:spcPct val="100000"/>
              </a:lnSpc>
              <a:spcBef>
                <a:spcPts val="130"/>
              </a:spcBef>
            </a:pPr>
            <a:r>
              <a:rPr dirty="0" spc="-765"/>
              <a:t>L</a:t>
            </a:r>
            <a:r>
              <a:rPr dirty="0" spc="-640"/>
              <a:t>O</a:t>
            </a:r>
            <a:r>
              <a:rPr dirty="0" spc="-620"/>
              <a:t>N</a:t>
            </a:r>
            <a:r>
              <a:rPr dirty="0" spc="-114"/>
              <a:t>G</a:t>
            </a:r>
            <a:r>
              <a:rPr dirty="0" spc="-1320"/>
              <a:t> </a:t>
            </a:r>
            <a:r>
              <a:rPr dirty="0" spc="-645"/>
              <a:t>T</a:t>
            </a:r>
            <a:r>
              <a:rPr dirty="0" spc="-720"/>
              <a:t>E</a:t>
            </a:r>
            <a:r>
              <a:rPr dirty="0" spc="-710"/>
              <a:t>R</a:t>
            </a:r>
            <a:r>
              <a:rPr dirty="0" spc="-95"/>
              <a:t>M</a:t>
            </a:r>
            <a:r>
              <a:rPr dirty="0" spc="-1290"/>
              <a:t> </a:t>
            </a:r>
            <a:r>
              <a:rPr dirty="0" spc="-760"/>
              <a:t>D</a:t>
            </a:r>
            <a:r>
              <a:rPr dirty="0" spc="-869"/>
              <a:t>E</a:t>
            </a:r>
            <a:r>
              <a:rPr dirty="0" spc="-840"/>
              <a:t>B</a:t>
            </a:r>
            <a:r>
              <a:rPr dirty="0" spc="-245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85669" y="2234310"/>
            <a:ext cx="14440535" cy="7066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09850">
              <a:lnSpc>
                <a:spcPct val="100000"/>
              </a:lnSpc>
              <a:spcBef>
                <a:spcPts val="100"/>
              </a:spcBef>
            </a:pP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Debt</a:t>
            </a:r>
            <a:r>
              <a:rPr dirty="0" u="sng" sz="5600" spc="-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Service</a:t>
            </a:r>
            <a:r>
              <a:rPr dirty="0" u="sng" sz="5600" spc="-1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 spc="-1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Assumptions</a:t>
            </a:r>
            <a:endParaRPr sz="5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3975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Total</a:t>
            </a:r>
            <a:r>
              <a:rPr dirty="0" sz="32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issuance</a:t>
            </a:r>
            <a:r>
              <a:rPr dirty="0" sz="32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$76.482M</a:t>
            </a:r>
            <a:r>
              <a:rPr dirty="0" sz="3200" spc="-4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from</a:t>
            </a:r>
            <a:r>
              <a:rPr dirty="0" sz="3200" spc="-6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July</a:t>
            </a:r>
            <a:r>
              <a:rPr dirty="0" sz="3200" spc="-6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2027</a:t>
            </a:r>
            <a:r>
              <a:rPr dirty="0" sz="3200" spc="-6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to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July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20">
                <a:solidFill>
                  <a:srgbClr val="31435B"/>
                </a:solidFill>
                <a:latin typeface="Calibri"/>
                <a:cs typeface="Calibri"/>
              </a:rPr>
              <a:t>2032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School</a:t>
            </a:r>
            <a:r>
              <a:rPr dirty="0" sz="32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project</a:t>
            </a:r>
            <a:r>
              <a:rPr dirty="0" sz="32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total</a:t>
            </a:r>
            <a:r>
              <a:rPr dirty="0" sz="32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cost</a:t>
            </a:r>
            <a:r>
              <a:rPr dirty="0" sz="32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$118.5M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with</a:t>
            </a:r>
            <a:r>
              <a:rPr dirty="0" sz="32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estimated</a:t>
            </a:r>
            <a:r>
              <a:rPr dirty="0" sz="32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53.18%</a:t>
            </a:r>
            <a:r>
              <a:rPr dirty="0" sz="3200" spc="-7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State</a:t>
            </a:r>
            <a:r>
              <a:rPr dirty="0" sz="32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32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CT</a:t>
            </a:r>
            <a:r>
              <a:rPr dirty="0" sz="3200" spc="-7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31435B"/>
                </a:solidFill>
                <a:latin typeface="Calibri"/>
                <a:cs typeface="Calibri"/>
              </a:rPr>
              <a:t>reimbursement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Issue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#1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3200" spc="-6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July</a:t>
            </a:r>
            <a:r>
              <a:rPr dirty="0" sz="3200" spc="-4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2027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$17.96M</a:t>
            </a:r>
            <a:r>
              <a:rPr dirty="0" sz="3200" spc="-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31435B"/>
                </a:solidFill>
                <a:latin typeface="Calibri"/>
                <a:cs typeface="Calibri"/>
              </a:rPr>
              <a:t>3.50%</a:t>
            </a:r>
            <a:endParaRPr sz="32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90"/>
              </a:spcBef>
            </a:pPr>
            <a:r>
              <a:rPr dirty="0" sz="2800">
                <a:solidFill>
                  <a:srgbClr val="31435B"/>
                </a:solidFill>
                <a:latin typeface="Arial"/>
                <a:cs typeface="Arial"/>
              </a:rPr>
              <a:t>–</a:t>
            </a:r>
            <a:r>
              <a:rPr dirty="0" sz="2800" spc="-190">
                <a:solidFill>
                  <a:srgbClr val="31435B"/>
                </a:solidFill>
                <a:latin typeface="Arial"/>
                <a:cs typeface="Arial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Includes</a:t>
            </a:r>
            <a:r>
              <a:rPr dirty="0" sz="28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police</a:t>
            </a:r>
            <a:r>
              <a:rPr dirty="0" sz="2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1435B"/>
                </a:solidFill>
                <a:latin typeface="Calibri"/>
                <a:cs typeface="Calibri"/>
              </a:rPr>
              <a:t>renovation,</a:t>
            </a:r>
            <a:r>
              <a:rPr dirty="0" sz="2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31435B"/>
                </a:solidFill>
                <a:latin typeface="Calibri"/>
                <a:cs typeface="Calibri"/>
              </a:rPr>
              <a:t>HVAC,</a:t>
            </a:r>
            <a:r>
              <a:rPr dirty="0" sz="2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roof</a:t>
            </a:r>
            <a:r>
              <a:rPr dirty="0" sz="2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1435B"/>
                </a:solidFill>
                <a:latin typeface="Calibri"/>
                <a:cs typeface="Calibri"/>
              </a:rPr>
              <a:t>replacement,</a:t>
            </a:r>
            <a:r>
              <a:rPr dirty="0" sz="2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road</a:t>
            </a:r>
            <a:r>
              <a:rPr dirty="0" sz="2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1435B"/>
                </a:solidFill>
                <a:latin typeface="Calibri"/>
                <a:cs typeface="Calibri"/>
              </a:rPr>
              <a:t>reconstruction,</a:t>
            </a:r>
            <a:r>
              <a:rPr dirty="0" sz="28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 spc="-60">
                <a:solidFill>
                  <a:srgbClr val="31435B"/>
                </a:solidFill>
                <a:latin typeface="Calibri"/>
                <a:cs typeface="Calibri"/>
              </a:rPr>
              <a:t>CCW,</a:t>
            </a:r>
            <a:r>
              <a:rPr dirty="0" sz="2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31435B"/>
                </a:solidFill>
                <a:latin typeface="Calibri"/>
                <a:cs typeface="Calibri"/>
              </a:rPr>
              <a:t>Beecher</a:t>
            </a:r>
            <a:r>
              <a:rPr dirty="0" sz="28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31435B"/>
                </a:solidFill>
                <a:latin typeface="Calibri"/>
                <a:cs typeface="Calibri"/>
              </a:rPr>
              <a:t>School</a:t>
            </a:r>
            <a:endParaRPr sz="2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Issue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#2</a:t>
            </a:r>
            <a:r>
              <a:rPr dirty="0" sz="3200" spc="-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July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2028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$32.07M</a:t>
            </a:r>
            <a:r>
              <a:rPr dirty="0" sz="3200" spc="-1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3.50%</a:t>
            </a:r>
            <a:r>
              <a:rPr dirty="0" sz="3200" spc="-3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-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Beecher</a:t>
            </a:r>
            <a:r>
              <a:rPr dirty="0" sz="32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31435B"/>
                </a:solidFill>
                <a:latin typeface="Calibri"/>
                <a:cs typeface="Calibri"/>
              </a:rPr>
              <a:t>School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Issue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#3</a:t>
            </a:r>
            <a:r>
              <a:rPr dirty="0" sz="3200" spc="-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July</a:t>
            </a:r>
            <a:r>
              <a:rPr dirty="0" sz="3200" spc="-3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2029</a:t>
            </a:r>
            <a:r>
              <a:rPr dirty="0" sz="3200" spc="-3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3200" spc="-4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$17.2M</a:t>
            </a:r>
            <a:r>
              <a:rPr dirty="0" sz="3200" spc="-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3200" spc="-4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3.75%</a:t>
            </a:r>
            <a:r>
              <a:rPr dirty="0" sz="3200" spc="-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-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Beecher</a:t>
            </a:r>
            <a:r>
              <a:rPr dirty="0" sz="32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31435B"/>
                </a:solidFill>
                <a:latin typeface="Calibri"/>
                <a:cs typeface="Calibri"/>
              </a:rPr>
              <a:t>School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Issue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#4</a:t>
            </a:r>
            <a:r>
              <a:rPr dirty="0" sz="3200" spc="-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July</a:t>
            </a:r>
            <a:r>
              <a:rPr dirty="0" sz="3200" spc="-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2030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$3.252M</a:t>
            </a:r>
            <a:r>
              <a:rPr dirty="0" sz="3200" spc="-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3.75%</a:t>
            </a:r>
            <a:r>
              <a:rPr dirty="0" sz="3200" spc="-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-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Beecher</a:t>
            </a:r>
            <a:r>
              <a:rPr dirty="0" sz="32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31435B"/>
                </a:solidFill>
                <a:latin typeface="Calibri"/>
                <a:cs typeface="Calibri"/>
              </a:rPr>
              <a:t>School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Issue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#5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July</a:t>
            </a:r>
            <a:r>
              <a:rPr dirty="0" sz="3200" spc="-4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2031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$3M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3.75%</a:t>
            </a:r>
            <a:r>
              <a:rPr dirty="0" sz="3200" spc="-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-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Center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31435B"/>
                </a:solidFill>
                <a:latin typeface="Calibri"/>
                <a:cs typeface="Calibri"/>
              </a:rPr>
              <a:t>Building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Issue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#6</a:t>
            </a:r>
            <a:r>
              <a:rPr dirty="0" sz="3200" spc="-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July</a:t>
            </a:r>
            <a:r>
              <a:rPr dirty="0" sz="3200" spc="-4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2032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$3M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3200" spc="-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3.75%</a:t>
            </a:r>
            <a:r>
              <a:rPr dirty="0" sz="3200" spc="-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-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Center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10">
                <a:solidFill>
                  <a:srgbClr val="31435B"/>
                </a:solidFill>
                <a:latin typeface="Calibri"/>
                <a:cs typeface="Calibri"/>
              </a:rPr>
              <a:t>Building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</a:tabLst>
            </a:pP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Includes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current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Amity</a:t>
            </a:r>
            <a:r>
              <a:rPr dirty="0" sz="3200" spc="-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32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32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3200" spc="-20">
                <a:solidFill>
                  <a:srgbClr val="31435B"/>
                </a:solidFill>
                <a:latin typeface="Calibri"/>
                <a:cs typeface="Calibri"/>
              </a:rPr>
              <a:t>only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2425700" y="0"/>
                </a:lnTo>
                <a:lnTo>
                  <a:pt x="0" y="0"/>
                </a:lnTo>
                <a:lnTo>
                  <a:pt x="0" y="1615948"/>
                </a:lnTo>
                <a:lnTo>
                  <a:pt x="0" y="10287000"/>
                </a:lnTo>
                <a:lnTo>
                  <a:pt x="2425700" y="10287000"/>
                </a:lnTo>
                <a:lnTo>
                  <a:pt x="2425700" y="1615948"/>
                </a:lnTo>
                <a:lnTo>
                  <a:pt x="18288000" y="1615948"/>
                </a:lnTo>
                <a:lnTo>
                  <a:pt x="18288000" y="0"/>
                </a:lnTo>
                <a:close/>
              </a:path>
            </a:pathLst>
          </a:custGeom>
          <a:solidFill>
            <a:srgbClr val="314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93675">
              <a:lnSpc>
                <a:spcPct val="100000"/>
              </a:lnSpc>
              <a:spcBef>
                <a:spcPts val="130"/>
              </a:spcBef>
            </a:pPr>
            <a:r>
              <a:rPr dirty="0" u="none" spc="-800"/>
              <a:t>E</a:t>
            </a:r>
            <a:r>
              <a:rPr dirty="0" u="none" spc="-725"/>
              <a:t>X</a:t>
            </a:r>
            <a:r>
              <a:rPr dirty="0" u="none" spc="-680"/>
              <a:t>I</a:t>
            </a:r>
            <a:r>
              <a:rPr dirty="0" u="none" spc="-835"/>
              <a:t>S</a:t>
            </a:r>
            <a:r>
              <a:rPr dirty="0" u="none" spc="-725"/>
              <a:t>T</a:t>
            </a:r>
            <a:r>
              <a:rPr dirty="0" u="none" spc="-680"/>
              <a:t>IN</a:t>
            </a:r>
            <a:r>
              <a:rPr dirty="0" u="none" spc="-175"/>
              <a:t>G</a:t>
            </a:r>
            <a:r>
              <a:rPr dirty="0" u="none" spc="-1260"/>
              <a:t> </a:t>
            </a:r>
            <a:r>
              <a:rPr dirty="0" u="none" spc="-750"/>
              <a:t>D</a:t>
            </a:r>
            <a:r>
              <a:rPr dirty="0" u="none" spc="-860"/>
              <a:t>E</a:t>
            </a:r>
            <a:r>
              <a:rPr dirty="0" u="none" spc="-830"/>
              <a:t>B</a:t>
            </a:r>
            <a:r>
              <a:rPr dirty="0" u="none" spc="-235"/>
              <a:t>T</a:t>
            </a:r>
            <a:r>
              <a:rPr dirty="0" u="none" spc="-1280"/>
              <a:t> </a:t>
            </a:r>
            <a:r>
              <a:rPr dirty="0" u="none" spc="-1065"/>
              <a:t>S</a:t>
            </a:r>
            <a:r>
              <a:rPr dirty="0" u="none" spc="-1030"/>
              <a:t>E</a:t>
            </a:r>
            <a:r>
              <a:rPr dirty="0" u="none" spc="-1019"/>
              <a:t>R</a:t>
            </a:r>
            <a:r>
              <a:rPr dirty="0" u="none" spc="-925"/>
              <a:t>V</a:t>
            </a:r>
            <a:r>
              <a:rPr dirty="0" u="none" spc="-910"/>
              <a:t>I</a:t>
            </a:r>
            <a:r>
              <a:rPr dirty="0" u="none" spc="-994"/>
              <a:t>C</a:t>
            </a:r>
            <a:r>
              <a:rPr dirty="0" u="none" spc="-405"/>
              <a:t>E</a:t>
            </a:r>
          </a:p>
        </p:txBody>
      </p:sp>
      <p:sp>
        <p:nvSpPr>
          <p:cNvPr id="4" name="object 4"/>
          <p:cNvSpPr/>
          <p:nvPr/>
        </p:nvSpPr>
        <p:spPr>
          <a:xfrm>
            <a:off x="333756" y="1216533"/>
            <a:ext cx="9772015" cy="47625"/>
          </a:xfrm>
          <a:custGeom>
            <a:avLst/>
            <a:gdLst/>
            <a:ahLst/>
            <a:cxnLst/>
            <a:rect l="l" t="t" r="r" b="b"/>
            <a:pathLst>
              <a:path w="9772015" h="47625">
                <a:moveTo>
                  <a:pt x="9771888" y="0"/>
                </a:moveTo>
                <a:lnTo>
                  <a:pt x="0" y="0"/>
                </a:lnTo>
                <a:lnTo>
                  <a:pt x="0" y="47244"/>
                </a:lnTo>
                <a:lnTo>
                  <a:pt x="9771888" y="47244"/>
                </a:lnTo>
                <a:lnTo>
                  <a:pt x="97718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678301" y="7194804"/>
            <a:ext cx="14142085" cy="0"/>
          </a:xfrm>
          <a:custGeom>
            <a:avLst/>
            <a:gdLst/>
            <a:ahLst/>
            <a:cxnLst/>
            <a:rect l="l" t="t" r="r" b="b"/>
            <a:pathLst>
              <a:path w="14142085" h="0">
                <a:moveTo>
                  <a:pt x="0" y="0"/>
                </a:moveTo>
                <a:lnTo>
                  <a:pt x="14141958" y="0"/>
                </a:lnTo>
              </a:path>
            </a:pathLst>
          </a:custGeom>
          <a:ln w="9525">
            <a:solidFill>
              <a:srgbClr val="DBE1E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678301" y="6310884"/>
            <a:ext cx="14142085" cy="0"/>
          </a:xfrm>
          <a:custGeom>
            <a:avLst/>
            <a:gdLst/>
            <a:ahLst/>
            <a:cxnLst/>
            <a:rect l="l" t="t" r="r" b="b"/>
            <a:pathLst>
              <a:path w="14142085" h="0">
                <a:moveTo>
                  <a:pt x="0" y="0"/>
                </a:moveTo>
                <a:lnTo>
                  <a:pt x="14141958" y="0"/>
                </a:lnTo>
              </a:path>
            </a:pathLst>
          </a:custGeom>
          <a:ln w="9525">
            <a:solidFill>
              <a:srgbClr val="DBE1E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78301" y="5425440"/>
            <a:ext cx="14142085" cy="0"/>
          </a:xfrm>
          <a:custGeom>
            <a:avLst/>
            <a:gdLst/>
            <a:ahLst/>
            <a:cxnLst/>
            <a:rect l="l" t="t" r="r" b="b"/>
            <a:pathLst>
              <a:path w="14142085" h="0">
                <a:moveTo>
                  <a:pt x="0" y="0"/>
                </a:moveTo>
                <a:lnTo>
                  <a:pt x="14141958" y="0"/>
                </a:lnTo>
              </a:path>
            </a:pathLst>
          </a:custGeom>
          <a:ln w="9525">
            <a:solidFill>
              <a:srgbClr val="DBE1E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678301" y="4541520"/>
            <a:ext cx="14142085" cy="0"/>
          </a:xfrm>
          <a:custGeom>
            <a:avLst/>
            <a:gdLst/>
            <a:ahLst/>
            <a:cxnLst/>
            <a:rect l="l" t="t" r="r" b="b"/>
            <a:pathLst>
              <a:path w="14142085" h="0">
                <a:moveTo>
                  <a:pt x="0" y="0"/>
                </a:moveTo>
                <a:lnTo>
                  <a:pt x="14141958" y="0"/>
                </a:lnTo>
              </a:path>
            </a:pathLst>
          </a:custGeom>
          <a:ln w="9525">
            <a:solidFill>
              <a:srgbClr val="DBE1E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678301" y="3656076"/>
            <a:ext cx="14142085" cy="0"/>
          </a:xfrm>
          <a:custGeom>
            <a:avLst/>
            <a:gdLst/>
            <a:ahLst/>
            <a:cxnLst/>
            <a:rect l="l" t="t" r="r" b="b"/>
            <a:pathLst>
              <a:path w="14142085" h="0">
                <a:moveTo>
                  <a:pt x="0" y="0"/>
                </a:moveTo>
                <a:lnTo>
                  <a:pt x="14141958" y="0"/>
                </a:lnTo>
              </a:path>
            </a:pathLst>
          </a:custGeom>
          <a:ln w="9525">
            <a:solidFill>
              <a:srgbClr val="DBE1E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678301" y="2772155"/>
            <a:ext cx="14142085" cy="0"/>
          </a:xfrm>
          <a:custGeom>
            <a:avLst/>
            <a:gdLst/>
            <a:ahLst/>
            <a:cxnLst/>
            <a:rect l="l" t="t" r="r" b="b"/>
            <a:pathLst>
              <a:path w="14142085" h="0">
                <a:moveTo>
                  <a:pt x="0" y="0"/>
                </a:moveTo>
                <a:lnTo>
                  <a:pt x="14141958" y="0"/>
                </a:lnTo>
              </a:path>
            </a:pathLst>
          </a:custGeom>
          <a:ln w="9525">
            <a:solidFill>
              <a:srgbClr val="DBE1E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678301" y="1887601"/>
            <a:ext cx="14142085" cy="0"/>
          </a:xfrm>
          <a:custGeom>
            <a:avLst/>
            <a:gdLst/>
            <a:ahLst/>
            <a:cxnLst/>
            <a:rect l="l" t="t" r="r" b="b"/>
            <a:pathLst>
              <a:path w="14142085" h="0">
                <a:moveTo>
                  <a:pt x="0" y="0"/>
                </a:moveTo>
                <a:lnTo>
                  <a:pt x="14141958" y="0"/>
                </a:lnTo>
              </a:path>
            </a:pathLst>
          </a:custGeom>
          <a:ln w="9525">
            <a:solidFill>
              <a:srgbClr val="DBE1EB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2" name="object 12"/>
          <p:cNvGrpSpPr/>
          <p:nvPr/>
        </p:nvGrpSpPr>
        <p:grpSpPr>
          <a:xfrm>
            <a:off x="3673538" y="7711567"/>
            <a:ext cx="14151610" cy="2204085"/>
            <a:chOff x="3673538" y="7711567"/>
            <a:chExt cx="14151610" cy="2204085"/>
          </a:xfrm>
        </p:grpSpPr>
        <p:sp>
          <p:nvSpPr>
            <p:cNvPr id="13" name="object 13"/>
            <p:cNvSpPr/>
            <p:nvPr/>
          </p:nvSpPr>
          <p:spPr>
            <a:xfrm>
              <a:off x="3678301" y="8080248"/>
              <a:ext cx="14142085" cy="883919"/>
            </a:xfrm>
            <a:custGeom>
              <a:avLst/>
              <a:gdLst/>
              <a:ahLst/>
              <a:cxnLst/>
              <a:rect l="l" t="t" r="r" b="b"/>
              <a:pathLst>
                <a:path w="14142085" h="883920">
                  <a:moveTo>
                    <a:pt x="0" y="883919"/>
                  </a:moveTo>
                  <a:lnTo>
                    <a:pt x="14141958" y="883919"/>
                  </a:lnTo>
                </a:path>
                <a:path w="14142085" h="883920">
                  <a:moveTo>
                    <a:pt x="0" y="0"/>
                  </a:moveTo>
                  <a:lnTo>
                    <a:pt x="14141958" y="0"/>
                  </a:lnTo>
                </a:path>
              </a:pathLst>
            </a:custGeom>
            <a:ln w="9525">
              <a:solidFill>
                <a:srgbClr val="DBE1E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678301" y="8183245"/>
              <a:ext cx="14142085" cy="1665605"/>
            </a:xfrm>
            <a:custGeom>
              <a:avLst/>
              <a:gdLst/>
              <a:ahLst/>
              <a:cxnLst/>
              <a:rect l="l" t="t" r="r" b="b"/>
              <a:pathLst>
                <a:path w="14142085" h="1665604">
                  <a:moveTo>
                    <a:pt x="0" y="0"/>
                  </a:moveTo>
                  <a:lnTo>
                    <a:pt x="0" y="1665554"/>
                  </a:lnTo>
                  <a:lnTo>
                    <a:pt x="14141958" y="1665554"/>
                  </a:lnTo>
                  <a:lnTo>
                    <a:pt x="14141958" y="1212214"/>
                  </a:lnTo>
                  <a:lnTo>
                    <a:pt x="12570587" y="844930"/>
                  </a:lnTo>
                  <a:lnTo>
                    <a:pt x="10999343" y="729106"/>
                  </a:lnTo>
                  <a:lnTo>
                    <a:pt x="9428099" y="701674"/>
                  </a:lnTo>
                  <a:lnTo>
                    <a:pt x="7856855" y="384682"/>
                  </a:lnTo>
                  <a:lnTo>
                    <a:pt x="6285610" y="348106"/>
                  </a:lnTo>
                  <a:lnTo>
                    <a:pt x="4714367" y="316102"/>
                  </a:lnTo>
                  <a:lnTo>
                    <a:pt x="3143123" y="90550"/>
                  </a:lnTo>
                  <a:lnTo>
                    <a:pt x="1571878" y="47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AD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678301" y="8183245"/>
              <a:ext cx="14142085" cy="1665605"/>
            </a:xfrm>
            <a:custGeom>
              <a:avLst/>
              <a:gdLst/>
              <a:ahLst/>
              <a:cxnLst/>
              <a:rect l="l" t="t" r="r" b="b"/>
              <a:pathLst>
                <a:path w="14142085" h="1665604">
                  <a:moveTo>
                    <a:pt x="0" y="0"/>
                  </a:moveTo>
                  <a:lnTo>
                    <a:pt x="1571878" y="47878"/>
                  </a:lnTo>
                  <a:lnTo>
                    <a:pt x="3143123" y="90550"/>
                  </a:lnTo>
                  <a:lnTo>
                    <a:pt x="4714367" y="316102"/>
                  </a:lnTo>
                  <a:lnTo>
                    <a:pt x="6285610" y="348106"/>
                  </a:lnTo>
                  <a:lnTo>
                    <a:pt x="7856855" y="384682"/>
                  </a:lnTo>
                  <a:lnTo>
                    <a:pt x="9428099" y="701674"/>
                  </a:lnTo>
                  <a:lnTo>
                    <a:pt x="10999343" y="729106"/>
                  </a:lnTo>
                  <a:lnTo>
                    <a:pt x="12570587" y="844930"/>
                  </a:lnTo>
                  <a:lnTo>
                    <a:pt x="14141958" y="1212214"/>
                  </a:lnTo>
                  <a:lnTo>
                    <a:pt x="14141958" y="1665554"/>
                  </a:lnTo>
                  <a:lnTo>
                    <a:pt x="12570587" y="1665554"/>
                  </a:lnTo>
                  <a:lnTo>
                    <a:pt x="10999343" y="1665554"/>
                  </a:lnTo>
                  <a:lnTo>
                    <a:pt x="0" y="166555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92CDD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678301" y="7711567"/>
              <a:ext cx="14142085" cy="1684655"/>
            </a:xfrm>
            <a:custGeom>
              <a:avLst/>
              <a:gdLst/>
              <a:ahLst/>
              <a:cxnLst/>
              <a:rect l="l" t="t" r="r" b="b"/>
              <a:pathLst>
                <a:path w="14142085" h="1684654">
                  <a:moveTo>
                    <a:pt x="0" y="0"/>
                  </a:moveTo>
                  <a:lnTo>
                    <a:pt x="0" y="472312"/>
                  </a:lnTo>
                  <a:lnTo>
                    <a:pt x="1571878" y="519556"/>
                  </a:lnTo>
                  <a:lnTo>
                    <a:pt x="3143123" y="562228"/>
                  </a:lnTo>
                  <a:lnTo>
                    <a:pt x="4714367" y="787780"/>
                  </a:lnTo>
                  <a:lnTo>
                    <a:pt x="6285610" y="819784"/>
                  </a:lnTo>
                  <a:lnTo>
                    <a:pt x="7856855" y="856360"/>
                  </a:lnTo>
                  <a:lnTo>
                    <a:pt x="9428099" y="1173352"/>
                  </a:lnTo>
                  <a:lnTo>
                    <a:pt x="10999343" y="1200784"/>
                  </a:lnTo>
                  <a:lnTo>
                    <a:pt x="12570587" y="1316608"/>
                  </a:lnTo>
                  <a:lnTo>
                    <a:pt x="14141958" y="1684273"/>
                  </a:lnTo>
                  <a:lnTo>
                    <a:pt x="14141958" y="1616836"/>
                  </a:lnTo>
                  <a:lnTo>
                    <a:pt x="12570587" y="1246504"/>
                  </a:lnTo>
                  <a:lnTo>
                    <a:pt x="10999343" y="1129156"/>
                  </a:lnTo>
                  <a:lnTo>
                    <a:pt x="9428099" y="1100200"/>
                  </a:lnTo>
                  <a:lnTo>
                    <a:pt x="7856855" y="783208"/>
                  </a:lnTo>
                  <a:lnTo>
                    <a:pt x="6285610" y="636904"/>
                  </a:lnTo>
                  <a:lnTo>
                    <a:pt x="4714367" y="600328"/>
                  </a:lnTo>
                  <a:lnTo>
                    <a:pt x="3143123" y="367156"/>
                  </a:lnTo>
                  <a:lnTo>
                    <a:pt x="1571878" y="31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8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3678301" y="9848799"/>
              <a:ext cx="14142085" cy="67310"/>
            </a:xfrm>
            <a:custGeom>
              <a:avLst/>
              <a:gdLst/>
              <a:ahLst/>
              <a:cxnLst/>
              <a:rect l="l" t="t" r="r" b="b"/>
              <a:pathLst>
                <a:path w="14142085" h="67309">
                  <a:moveTo>
                    <a:pt x="0" y="0"/>
                  </a:moveTo>
                  <a:lnTo>
                    <a:pt x="14141958" y="0"/>
                  </a:lnTo>
                </a:path>
                <a:path w="14142085" h="67309">
                  <a:moveTo>
                    <a:pt x="0" y="0"/>
                  </a:moveTo>
                  <a:lnTo>
                    <a:pt x="0" y="66840"/>
                  </a:lnTo>
                </a:path>
                <a:path w="14142085" h="67309">
                  <a:moveTo>
                    <a:pt x="1571878" y="0"/>
                  </a:moveTo>
                  <a:lnTo>
                    <a:pt x="1571878" y="66840"/>
                  </a:lnTo>
                </a:path>
                <a:path w="14142085" h="67309">
                  <a:moveTo>
                    <a:pt x="3143123" y="0"/>
                  </a:moveTo>
                  <a:lnTo>
                    <a:pt x="3143123" y="66840"/>
                  </a:lnTo>
                </a:path>
                <a:path w="14142085" h="67309">
                  <a:moveTo>
                    <a:pt x="4714367" y="0"/>
                  </a:moveTo>
                  <a:lnTo>
                    <a:pt x="4714367" y="66840"/>
                  </a:lnTo>
                </a:path>
                <a:path w="14142085" h="67309">
                  <a:moveTo>
                    <a:pt x="6285610" y="0"/>
                  </a:moveTo>
                  <a:lnTo>
                    <a:pt x="6285610" y="66840"/>
                  </a:lnTo>
                </a:path>
                <a:path w="14142085" h="67309">
                  <a:moveTo>
                    <a:pt x="7856855" y="0"/>
                  </a:moveTo>
                  <a:lnTo>
                    <a:pt x="7856855" y="66840"/>
                  </a:lnTo>
                </a:path>
                <a:path w="14142085" h="67309">
                  <a:moveTo>
                    <a:pt x="9428099" y="0"/>
                  </a:moveTo>
                  <a:lnTo>
                    <a:pt x="9428099" y="66840"/>
                  </a:lnTo>
                </a:path>
                <a:path w="14142085" h="67309">
                  <a:moveTo>
                    <a:pt x="10999343" y="0"/>
                  </a:moveTo>
                  <a:lnTo>
                    <a:pt x="10999343" y="66840"/>
                  </a:lnTo>
                </a:path>
                <a:path w="14142085" h="67309">
                  <a:moveTo>
                    <a:pt x="12570587" y="0"/>
                  </a:moveTo>
                  <a:lnTo>
                    <a:pt x="12570587" y="66840"/>
                  </a:lnTo>
                </a:path>
                <a:path w="14142085" h="67309">
                  <a:moveTo>
                    <a:pt x="14141958" y="0"/>
                  </a:moveTo>
                  <a:lnTo>
                    <a:pt x="14141958" y="66840"/>
                  </a:lnTo>
                </a:path>
              </a:pathLst>
            </a:custGeom>
            <a:ln w="9525">
              <a:solidFill>
                <a:srgbClr val="DBE1E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3294379" y="9718954"/>
            <a:ext cx="2330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95">
                <a:solidFill>
                  <a:srgbClr val="6381AA"/>
                </a:solidFill>
                <a:latin typeface="Arial Black"/>
                <a:cs typeface="Arial Black"/>
              </a:rPr>
              <a:t>$0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91561" y="8834119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$1,000,000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91561" y="7949565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$2,000,000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91561" y="7064756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$3,000,000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91561" y="6180201"/>
            <a:ext cx="9353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$4,000,000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91561" y="5295391"/>
            <a:ext cx="9353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$5,000,000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91561" y="4410278"/>
            <a:ext cx="93535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$6,000,000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591561" y="3526027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$7,000,000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591561" y="2641219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$8,000,000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91561" y="1756663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$9,000,000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74567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2026-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27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45811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2027-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28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17309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2028-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29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988934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2029-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30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560179" y="9969804"/>
            <a:ext cx="8083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14">
                <a:solidFill>
                  <a:srgbClr val="6381AA"/>
                </a:solidFill>
                <a:latin typeface="Arial Black"/>
                <a:cs typeface="Arial Black"/>
              </a:rPr>
              <a:t>2030-</a:t>
            </a:r>
            <a:r>
              <a:rPr dirty="0" sz="1600" spc="-90">
                <a:solidFill>
                  <a:srgbClr val="6381AA"/>
                </a:solidFill>
                <a:latin typeface="Arial Black"/>
                <a:cs typeface="Arial Black"/>
              </a:rPr>
              <a:t>31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131677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2031-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32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703302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2032-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33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274800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2033-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34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846043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2034-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35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417541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2036-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37</a:t>
            </a:r>
            <a:endParaRPr sz="1600">
              <a:latin typeface="Arial Black"/>
              <a:cs typeface="Arial Black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552503" y="2107374"/>
            <a:ext cx="201930" cy="201930"/>
            <a:chOff x="5552503" y="2107374"/>
            <a:chExt cx="201930" cy="201930"/>
          </a:xfrm>
        </p:grpSpPr>
        <p:sp>
          <p:nvSpPr>
            <p:cNvPr id="39" name="object 39"/>
            <p:cNvSpPr/>
            <p:nvPr/>
          </p:nvSpPr>
          <p:spPr>
            <a:xfrm>
              <a:off x="5557265" y="211213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4" h="192405">
                  <a:moveTo>
                    <a:pt x="192024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92024" y="19202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D1AD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5557265" y="2112136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4" h="192405">
                  <a:moveTo>
                    <a:pt x="0" y="192024"/>
                  </a:moveTo>
                  <a:lnTo>
                    <a:pt x="192024" y="192024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192024"/>
                  </a:lnTo>
                  <a:close/>
                </a:path>
              </a:pathLst>
            </a:custGeom>
            <a:ln w="9525">
              <a:solidFill>
                <a:srgbClr val="92CDD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/>
          <p:cNvSpPr txBox="1"/>
          <p:nvPr/>
        </p:nvSpPr>
        <p:spPr>
          <a:xfrm>
            <a:off x="5828538" y="1959990"/>
            <a:ext cx="466090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320">
                <a:solidFill>
                  <a:srgbClr val="6381AA"/>
                </a:solidFill>
                <a:latin typeface="Arial Black"/>
                <a:cs typeface="Arial Black"/>
              </a:rPr>
              <a:t>Existing</a:t>
            </a:r>
            <a:r>
              <a:rPr dirty="0" sz="2800" spc="-260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315">
                <a:solidFill>
                  <a:srgbClr val="6381AA"/>
                </a:solidFill>
                <a:latin typeface="Arial Black"/>
                <a:cs typeface="Arial Black"/>
              </a:rPr>
              <a:t>Town</a:t>
            </a:r>
            <a:r>
              <a:rPr dirty="0" sz="2800" spc="-245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475">
                <a:solidFill>
                  <a:srgbClr val="6381AA"/>
                </a:solidFill>
                <a:latin typeface="Arial Black"/>
                <a:cs typeface="Arial Black"/>
              </a:rPr>
              <a:t>&amp;</a:t>
            </a:r>
            <a:r>
              <a:rPr dirty="0" sz="2800" spc="-260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335">
                <a:solidFill>
                  <a:srgbClr val="6381AA"/>
                </a:solidFill>
                <a:latin typeface="Arial Black"/>
                <a:cs typeface="Arial Black"/>
              </a:rPr>
              <a:t>School</a:t>
            </a:r>
            <a:r>
              <a:rPr dirty="0" sz="2800" spc="-254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190">
                <a:solidFill>
                  <a:srgbClr val="6381AA"/>
                </a:solidFill>
                <a:latin typeface="Arial Black"/>
                <a:cs typeface="Arial Black"/>
              </a:rPr>
              <a:t>Debt</a:t>
            </a:r>
            <a:endParaRPr sz="2800">
              <a:latin typeface="Arial Black"/>
              <a:cs typeface="Arial Black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2083033" y="2112136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5">
                <a:moveTo>
                  <a:pt x="192024" y="0"/>
                </a:moveTo>
                <a:lnTo>
                  <a:pt x="0" y="0"/>
                </a:lnTo>
                <a:lnTo>
                  <a:pt x="0" y="192024"/>
                </a:lnTo>
                <a:lnTo>
                  <a:pt x="192024" y="192024"/>
                </a:lnTo>
                <a:lnTo>
                  <a:pt x="192024" y="0"/>
                </a:lnTo>
                <a:close/>
              </a:path>
            </a:pathLst>
          </a:custGeom>
          <a:solidFill>
            <a:srgbClr val="608A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12354559" y="1959990"/>
            <a:ext cx="392112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265">
                <a:solidFill>
                  <a:srgbClr val="6381AA"/>
                </a:solidFill>
                <a:latin typeface="Arial Black"/>
                <a:cs typeface="Arial Black"/>
              </a:rPr>
              <a:t>Amity </a:t>
            </a:r>
            <a:r>
              <a:rPr dirty="0" sz="2800" spc="-270">
                <a:solidFill>
                  <a:srgbClr val="6381AA"/>
                </a:solidFill>
                <a:latin typeface="Arial Black"/>
                <a:cs typeface="Arial Black"/>
              </a:rPr>
              <a:t>Overlapping</a:t>
            </a:r>
            <a:r>
              <a:rPr dirty="0" sz="2800" spc="-260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175">
                <a:solidFill>
                  <a:srgbClr val="6381AA"/>
                </a:solidFill>
                <a:latin typeface="Arial Black"/>
                <a:cs typeface="Arial Black"/>
              </a:rPr>
              <a:t>Debt</a:t>
            </a:r>
            <a:endParaRPr sz="2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2425700" y="0"/>
                </a:lnTo>
                <a:lnTo>
                  <a:pt x="0" y="0"/>
                </a:lnTo>
                <a:lnTo>
                  <a:pt x="0" y="1615948"/>
                </a:lnTo>
                <a:lnTo>
                  <a:pt x="0" y="10287000"/>
                </a:lnTo>
                <a:lnTo>
                  <a:pt x="2425700" y="10287000"/>
                </a:lnTo>
                <a:lnTo>
                  <a:pt x="2425700" y="1615948"/>
                </a:lnTo>
                <a:lnTo>
                  <a:pt x="18288000" y="1615948"/>
                </a:lnTo>
                <a:lnTo>
                  <a:pt x="18288000" y="0"/>
                </a:lnTo>
                <a:close/>
              </a:path>
            </a:pathLst>
          </a:custGeom>
          <a:solidFill>
            <a:srgbClr val="31435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93675">
              <a:lnSpc>
                <a:spcPct val="100000"/>
              </a:lnSpc>
              <a:spcBef>
                <a:spcPts val="130"/>
              </a:spcBef>
            </a:pPr>
            <a:r>
              <a:rPr dirty="0" u="none" spc="-800"/>
              <a:t>E</a:t>
            </a:r>
            <a:r>
              <a:rPr dirty="0" u="none" spc="-725"/>
              <a:t>X</a:t>
            </a:r>
            <a:r>
              <a:rPr dirty="0" u="none" spc="-680"/>
              <a:t>I</a:t>
            </a:r>
            <a:r>
              <a:rPr dirty="0" u="none" spc="-835"/>
              <a:t>S</a:t>
            </a:r>
            <a:r>
              <a:rPr dirty="0" u="none" spc="-725"/>
              <a:t>T</a:t>
            </a:r>
            <a:r>
              <a:rPr dirty="0" u="none" spc="-680"/>
              <a:t>IN</a:t>
            </a:r>
            <a:r>
              <a:rPr dirty="0" u="none" spc="-175"/>
              <a:t>G</a:t>
            </a:r>
            <a:r>
              <a:rPr dirty="0" u="none" spc="-1275"/>
              <a:t> </a:t>
            </a:r>
            <a:r>
              <a:rPr dirty="0" u="none" spc="-430"/>
              <a:t>A</a:t>
            </a:r>
            <a:r>
              <a:rPr dirty="0" u="none" spc="-370"/>
              <a:t>N</a:t>
            </a:r>
            <a:r>
              <a:rPr dirty="0" u="none" spc="135"/>
              <a:t>D</a:t>
            </a:r>
            <a:r>
              <a:rPr dirty="0" u="none" spc="-1285"/>
              <a:t> </a:t>
            </a:r>
            <a:r>
              <a:rPr dirty="0" u="none" spc="-819"/>
              <a:t>P</a:t>
            </a:r>
            <a:r>
              <a:rPr dirty="0" u="none" spc="-855"/>
              <a:t>R</a:t>
            </a:r>
            <a:r>
              <a:rPr dirty="0" u="none" spc="-765"/>
              <a:t>O</a:t>
            </a:r>
            <a:r>
              <a:rPr dirty="0" u="none" spc="-819"/>
              <a:t>P</a:t>
            </a:r>
            <a:r>
              <a:rPr dirty="0" u="none" spc="-765"/>
              <a:t>O</a:t>
            </a:r>
            <a:r>
              <a:rPr dirty="0" u="none" spc="-900"/>
              <a:t>S</a:t>
            </a:r>
            <a:r>
              <a:rPr dirty="0" u="none" spc="-865"/>
              <a:t>E</a:t>
            </a:r>
            <a:r>
              <a:rPr dirty="0" u="none" spc="-240"/>
              <a:t>D</a:t>
            </a:r>
            <a:r>
              <a:rPr dirty="0" u="none" spc="-1270"/>
              <a:t> </a:t>
            </a:r>
            <a:r>
              <a:rPr dirty="0" u="none" spc="-750"/>
              <a:t>D</a:t>
            </a:r>
            <a:r>
              <a:rPr dirty="0" u="none" spc="-860"/>
              <a:t>E</a:t>
            </a:r>
            <a:r>
              <a:rPr dirty="0" u="none" spc="-830"/>
              <a:t>B</a:t>
            </a:r>
            <a:r>
              <a:rPr dirty="0" u="none" spc="-235"/>
              <a:t>T</a:t>
            </a:r>
            <a:r>
              <a:rPr dirty="0" u="none" spc="-1280"/>
              <a:t> </a:t>
            </a:r>
            <a:r>
              <a:rPr dirty="0" u="none" spc="-1065"/>
              <a:t>S</a:t>
            </a:r>
            <a:r>
              <a:rPr dirty="0" u="none" spc="-1030"/>
              <a:t>E</a:t>
            </a:r>
            <a:r>
              <a:rPr dirty="0" u="none" spc="-1019"/>
              <a:t>R</a:t>
            </a:r>
            <a:r>
              <a:rPr dirty="0" u="none" spc="-925"/>
              <a:t>V</a:t>
            </a:r>
            <a:r>
              <a:rPr dirty="0" u="none" spc="-910"/>
              <a:t>I</a:t>
            </a:r>
            <a:r>
              <a:rPr dirty="0" u="none" spc="-994"/>
              <a:t>C</a:t>
            </a:r>
            <a:r>
              <a:rPr dirty="0" u="none" spc="-405"/>
              <a:t>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33756" y="1216533"/>
            <a:ext cx="17491710" cy="8703945"/>
            <a:chOff x="333756" y="1216533"/>
            <a:chExt cx="17491710" cy="8703945"/>
          </a:xfrm>
        </p:grpSpPr>
        <p:sp>
          <p:nvSpPr>
            <p:cNvPr id="5" name="object 5"/>
            <p:cNvSpPr/>
            <p:nvPr/>
          </p:nvSpPr>
          <p:spPr>
            <a:xfrm>
              <a:off x="333756" y="1216533"/>
              <a:ext cx="16730980" cy="47625"/>
            </a:xfrm>
            <a:custGeom>
              <a:avLst/>
              <a:gdLst/>
              <a:ahLst/>
              <a:cxnLst/>
              <a:rect l="l" t="t" r="r" b="b"/>
              <a:pathLst>
                <a:path w="16730980" h="47625">
                  <a:moveTo>
                    <a:pt x="16730472" y="0"/>
                  </a:moveTo>
                  <a:lnTo>
                    <a:pt x="0" y="0"/>
                  </a:lnTo>
                  <a:lnTo>
                    <a:pt x="0" y="47244"/>
                  </a:lnTo>
                  <a:lnTo>
                    <a:pt x="16730472" y="47244"/>
                  </a:lnTo>
                  <a:lnTo>
                    <a:pt x="167304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678301" y="1887601"/>
              <a:ext cx="14142085" cy="7077075"/>
            </a:xfrm>
            <a:custGeom>
              <a:avLst/>
              <a:gdLst/>
              <a:ahLst/>
              <a:cxnLst/>
              <a:rect l="l" t="t" r="r" b="b"/>
              <a:pathLst>
                <a:path w="14142085" h="7077075">
                  <a:moveTo>
                    <a:pt x="0" y="7076567"/>
                  </a:moveTo>
                  <a:lnTo>
                    <a:pt x="14141958" y="7076567"/>
                  </a:lnTo>
                </a:path>
                <a:path w="14142085" h="7077075">
                  <a:moveTo>
                    <a:pt x="0" y="6192647"/>
                  </a:moveTo>
                  <a:lnTo>
                    <a:pt x="14141958" y="6192647"/>
                  </a:lnTo>
                </a:path>
                <a:path w="14142085" h="7077075">
                  <a:moveTo>
                    <a:pt x="0" y="5307203"/>
                  </a:moveTo>
                  <a:lnTo>
                    <a:pt x="14141958" y="5307203"/>
                  </a:lnTo>
                </a:path>
                <a:path w="14142085" h="7077075">
                  <a:moveTo>
                    <a:pt x="0" y="4423283"/>
                  </a:moveTo>
                  <a:lnTo>
                    <a:pt x="14141958" y="4423283"/>
                  </a:lnTo>
                </a:path>
                <a:path w="14142085" h="7077075">
                  <a:moveTo>
                    <a:pt x="0" y="3537839"/>
                  </a:moveTo>
                  <a:lnTo>
                    <a:pt x="14141958" y="3537839"/>
                  </a:lnTo>
                </a:path>
                <a:path w="14142085" h="7077075">
                  <a:moveTo>
                    <a:pt x="0" y="2653919"/>
                  </a:moveTo>
                  <a:lnTo>
                    <a:pt x="14141958" y="2653919"/>
                  </a:lnTo>
                </a:path>
                <a:path w="14142085" h="7077075">
                  <a:moveTo>
                    <a:pt x="0" y="1768475"/>
                  </a:moveTo>
                  <a:lnTo>
                    <a:pt x="14141958" y="1768475"/>
                  </a:lnTo>
                </a:path>
                <a:path w="14142085" h="7077075">
                  <a:moveTo>
                    <a:pt x="0" y="884554"/>
                  </a:moveTo>
                  <a:lnTo>
                    <a:pt x="959993" y="884554"/>
                  </a:lnTo>
                </a:path>
                <a:path w="14142085" h="7077075">
                  <a:moveTo>
                    <a:pt x="1152017" y="884554"/>
                  </a:moveTo>
                  <a:lnTo>
                    <a:pt x="7869174" y="884554"/>
                  </a:lnTo>
                </a:path>
                <a:path w="14142085" h="7077075">
                  <a:moveTo>
                    <a:pt x="8061198" y="884554"/>
                  </a:moveTo>
                  <a:lnTo>
                    <a:pt x="14141958" y="884554"/>
                  </a:lnTo>
                </a:path>
                <a:path w="14142085" h="7077075">
                  <a:moveTo>
                    <a:pt x="0" y="0"/>
                  </a:moveTo>
                  <a:lnTo>
                    <a:pt x="14141958" y="0"/>
                  </a:lnTo>
                </a:path>
              </a:pathLst>
            </a:custGeom>
            <a:ln w="9525">
              <a:solidFill>
                <a:srgbClr val="DBE1E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678301" y="8183244"/>
              <a:ext cx="14142085" cy="1665605"/>
            </a:xfrm>
            <a:custGeom>
              <a:avLst/>
              <a:gdLst/>
              <a:ahLst/>
              <a:cxnLst/>
              <a:rect l="l" t="t" r="r" b="b"/>
              <a:pathLst>
                <a:path w="14142085" h="1665604">
                  <a:moveTo>
                    <a:pt x="0" y="0"/>
                  </a:moveTo>
                  <a:lnTo>
                    <a:pt x="0" y="1665554"/>
                  </a:lnTo>
                  <a:lnTo>
                    <a:pt x="14141958" y="1665554"/>
                  </a:lnTo>
                  <a:lnTo>
                    <a:pt x="14141958" y="1212214"/>
                  </a:lnTo>
                  <a:lnTo>
                    <a:pt x="12570587" y="844930"/>
                  </a:lnTo>
                  <a:lnTo>
                    <a:pt x="10999343" y="729106"/>
                  </a:lnTo>
                  <a:lnTo>
                    <a:pt x="9428099" y="701674"/>
                  </a:lnTo>
                  <a:lnTo>
                    <a:pt x="7856855" y="384682"/>
                  </a:lnTo>
                  <a:lnTo>
                    <a:pt x="6285610" y="348106"/>
                  </a:lnTo>
                  <a:lnTo>
                    <a:pt x="4714367" y="316102"/>
                  </a:lnTo>
                  <a:lnTo>
                    <a:pt x="3143123" y="90550"/>
                  </a:lnTo>
                  <a:lnTo>
                    <a:pt x="1571878" y="478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1AD4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678301" y="7157338"/>
              <a:ext cx="14142085" cy="2239010"/>
            </a:xfrm>
            <a:custGeom>
              <a:avLst/>
              <a:gdLst/>
              <a:ahLst/>
              <a:cxnLst/>
              <a:rect l="l" t="t" r="r" b="b"/>
              <a:pathLst>
                <a:path w="14142085" h="2239009">
                  <a:moveTo>
                    <a:pt x="3143123" y="0"/>
                  </a:moveTo>
                  <a:lnTo>
                    <a:pt x="1571878" y="840613"/>
                  </a:lnTo>
                  <a:lnTo>
                    <a:pt x="0" y="1026541"/>
                  </a:lnTo>
                  <a:lnTo>
                    <a:pt x="1571878" y="1073785"/>
                  </a:lnTo>
                  <a:lnTo>
                    <a:pt x="3143123" y="1116457"/>
                  </a:lnTo>
                  <a:lnTo>
                    <a:pt x="4714367" y="1342009"/>
                  </a:lnTo>
                  <a:lnTo>
                    <a:pt x="6285610" y="1374013"/>
                  </a:lnTo>
                  <a:lnTo>
                    <a:pt x="7856855" y="1410589"/>
                  </a:lnTo>
                  <a:lnTo>
                    <a:pt x="9428099" y="1727581"/>
                  </a:lnTo>
                  <a:lnTo>
                    <a:pt x="10999343" y="1755013"/>
                  </a:lnTo>
                  <a:lnTo>
                    <a:pt x="12570587" y="1870837"/>
                  </a:lnTo>
                  <a:lnTo>
                    <a:pt x="14141958" y="2238502"/>
                  </a:lnTo>
                  <a:lnTo>
                    <a:pt x="14141958" y="849757"/>
                  </a:lnTo>
                  <a:lnTo>
                    <a:pt x="12570587" y="448945"/>
                  </a:lnTo>
                  <a:lnTo>
                    <a:pt x="10999343" y="301117"/>
                  </a:lnTo>
                  <a:lnTo>
                    <a:pt x="9428099" y="424561"/>
                  </a:lnTo>
                  <a:lnTo>
                    <a:pt x="7856855" y="314833"/>
                  </a:lnTo>
                  <a:lnTo>
                    <a:pt x="6285610" y="304165"/>
                  </a:lnTo>
                  <a:lnTo>
                    <a:pt x="4714367" y="249301"/>
                  </a:lnTo>
                  <a:lnTo>
                    <a:pt x="3143123" y="0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678301" y="3441191"/>
              <a:ext cx="14142085" cy="4742180"/>
            </a:xfrm>
            <a:custGeom>
              <a:avLst/>
              <a:gdLst/>
              <a:ahLst/>
              <a:cxnLst/>
              <a:rect l="l" t="t" r="r" b="b"/>
              <a:pathLst>
                <a:path w="14142085" h="4742180">
                  <a:moveTo>
                    <a:pt x="7856855" y="0"/>
                  </a:moveTo>
                  <a:lnTo>
                    <a:pt x="6285610" y="102107"/>
                  </a:lnTo>
                  <a:lnTo>
                    <a:pt x="4714367" y="1077467"/>
                  </a:lnTo>
                  <a:lnTo>
                    <a:pt x="3143123" y="2999231"/>
                  </a:lnTo>
                  <a:lnTo>
                    <a:pt x="1571878" y="4511039"/>
                  </a:lnTo>
                  <a:lnTo>
                    <a:pt x="0" y="4742053"/>
                  </a:lnTo>
                  <a:lnTo>
                    <a:pt x="1571878" y="4556759"/>
                  </a:lnTo>
                  <a:lnTo>
                    <a:pt x="3143123" y="3715511"/>
                  </a:lnTo>
                  <a:lnTo>
                    <a:pt x="4714367" y="3965447"/>
                  </a:lnTo>
                  <a:lnTo>
                    <a:pt x="6285610" y="4020311"/>
                  </a:lnTo>
                  <a:lnTo>
                    <a:pt x="7856855" y="4030979"/>
                  </a:lnTo>
                  <a:lnTo>
                    <a:pt x="9428099" y="4140707"/>
                  </a:lnTo>
                  <a:lnTo>
                    <a:pt x="10999343" y="4017263"/>
                  </a:lnTo>
                  <a:lnTo>
                    <a:pt x="12570587" y="4165091"/>
                  </a:lnTo>
                  <a:lnTo>
                    <a:pt x="14141958" y="4565904"/>
                  </a:lnTo>
                  <a:lnTo>
                    <a:pt x="14141958" y="888491"/>
                  </a:lnTo>
                  <a:lnTo>
                    <a:pt x="12570587" y="399287"/>
                  </a:lnTo>
                  <a:lnTo>
                    <a:pt x="10999343" y="163067"/>
                  </a:lnTo>
                  <a:lnTo>
                    <a:pt x="9428099" y="198119"/>
                  </a:lnTo>
                  <a:lnTo>
                    <a:pt x="7856855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678301" y="3441191"/>
              <a:ext cx="14142085" cy="4742180"/>
            </a:xfrm>
            <a:custGeom>
              <a:avLst/>
              <a:gdLst/>
              <a:ahLst/>
              <a:cxnLst/>
              <a:rect l="l" t="t" r="r" b="b"/>
              <a:pathLst>
                <a:path w="14142085" h="4742180">
                  <a:moveTo>
                    <a:pt x="0" y="4742053"/>
                  </a:moveTo>
                  <a:lnTo>
                    <a:pt x="1571878" y="4511039"/>
                  </a:lnTo>
                  <a:lnTo>
                    <a:pt x="3143123" y="2999231"/>
                  </a:lnTo>
                  <a:lnTo>
                    <a:pt x="4714367" y="1077467"/>
                  </a:lnTo>
                  <a:lnTo>
                    <a:pt x="6285610" y="102107"/>
                  </a:lnTo>
                  <a:lnTo>
                    <a:pt x="7856855" y="0"/>
                  </a:lnTo>
                  <a:lnTo>
                    <a:pt x="9428099" y="198119"/>
                  </a:lnTo>
                  <a:lnTo>
                    <a:pt x="10999343" y="163067"/>
                  </a:lnTo>
                  <a:lnTo>
                    <a:pt x="12570587" y="399287"/>
                  </a:lnTo>
                  <a:lnTo>
                    <a:pt x="14141958" y="888491"/>
                  </a:lnTo>
                  <a:lnTo>
                    <a:pt x="14141958" y="4565904"/>
                  </a:lnTo>
                  <a:lnTo>
                    <a:pt x="12570587" y="4165091"/>
                  </a:lnTo>
                  <a:lnTo>
                    <a:pt x="10999343" y="4017263"/>
                  </a:lnTo>
                  <a:lnTo>
                    <a:pt x="9428099" y="4140707"/>
                  </a:lnTo>
                  <a:lnTo>
                    <a:pt x="7856855" y="4030979"/>
                  </a:lnTo>
                  <a:lnTo>
                    <a:pt x="6285610" y="4020311"/>
                  </a:lnTo>
                  <a:lnTo>
                    <a:pt x="4714367" y="3965447"/>
                  </a:lnTo>
                  <a:lnTo>
                    <a:pt x="3143123" y="3715511"/>
                  </a:lnTo>
                  <a:lnTo>
                    <a:pt x="1571878" y="4556759"/>
                  </a:lnTo>
                  <a:lnTo>
                    <a:pt x="0" y="4742053"/>
                  </a:lnTo>
                  <a:close/>
                </a:path>
              </a:pathLst>
            </a:custGeom>
            <a:ln w="9525">
              <a:solidFill>
                <a:srgbClr val="548ED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678301" y="3360547"/>
              <a:ext cx="14142085" cy="4822825"/>
            </a:xfrm>
            <a:custGeom>
              <a:avLst/>
              <a:gdLst/>
              <a:ahLst/>
              <a:cxnLst/>
              <a:rect l="l" t="t" r="r" b="b"/>
              <a:pathLst>
                <a:path w="14142085" h="4822825">
                  <a:moveTo>
                    <a:pt x="6285610" y="0"/>
                  </a:moveTo>
                  <a:lnTo>
                    <a:pt x="4714367" y="970661"/>
                  </a:lnTo>
                  <a:lnTo>
                    <a:pt x="3143123" y="2884804"/>
                  </a:lnTo>
                  <a:lnTo>
                    <a:pt x="1571878" y="4387469"/>
                  </a:lnTo>
                  <a:lnTo>
                    <a:pt x="0" y="4350893"/>
                  </a:lnTo>
                  <a:lnTo>
                    <a:pt x="0" y="4822698"/>
                  </a:lnTo>
                  <a:lnTo>
                    <a:pt x="1571878" y="4591684"/>
                  </a:lnTo>
                  <a:lnTo>
                    <a:pt x="3143123" y="3079877"/>
                  </a:lnTo>
                  <a:lnTo>
                    <a:pt x="4714367" y="1158113"/>
                  </a:lnTo>
                  <a:lnTo>
                    <a:pt x="6285610" y="182752"/>
                  </a:lnTo>
                  <a:lnTo>
                    <a:pt x="7856855" y="80645"/>
                  </a:lnTo>
                  <a:lnTo>
                    <a:pt x="9428099" y="278764"/>
                  </a:lnTo>
                  <a:lnTo>
                    <a:pt x="10999343" y="243712"/>
                  </a:lnTo>
                  <a:lnTo>
                    <a:pt x="12570587" y="479932"/>
                  </a:lnTo>
                  <a:lnTo>
                    <a:pt x="14141958" y="969137"/>
                  </a:lnTo>
                  <a:lnTo>
                    <a:pt x="14141958" y="902080"/>
                  </a:lnTo>
                  <a:lnTo>
                    <a:pt x="12570587" y="409828"/>
                  </a:lnTo>
                  <a:lnTo>
                    <a:pt x="10999343" y="172084"/>
                  </a:lnTo>
                  <a:lnTo>
                    <a:pt x="9428099" y="205612"/>
                  </a:lnTo>
                  <a:lnTo>
                    <a:pt x="7856855" y="5969"/>
                  </a:lnTo>
                  <a:lnTo>
                    <a:pt x="6285610" y="0"/>
                  </a:lnTo>
                  <a:close/>
                </a:path>
              </a:pathLst>
            </a:custGeom>
            <a:solidFill>
              <a:srgbClr val="608A4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678301" y="9848799"/>
              <a:ext cx="14142085" cy="67310"/>
            </a:xfrm>
            <a:custGeom>
              <a:avLst/>
              <a:gdLst/>
              <a:ahLst/>
              <a:cxnLst/>
              <a:rect l="l" t="t" r="r" b="b"/>
              <a:pathLst>
                <a:path w="14142085" h="67309">
                  <a:moveTo>
                    <a:pt x="0" y="0"/>
                  </a:moveTo>
                  <a:lnTo>
                    <a:pt x="14141958" y="0"/>
                  </a:lnTo>
                </a:path>
                <a:path w="14142085" h="67309">
                  <a:moveTo>
                    <a:pt x="0" y="0"/>
                  </a:moveTo>
                  <a:lnTo>
                    <a:pt x="0" y="66840"/>
                  </a:lnTo>
                </a:path>
                <a:path w="14142085" h="67309">
                  <a:moveTo>
                    <a:pt x="1571878" y="0"/>
                  </a:moveTo>
                  <a:lnTo>
                    <a:pt x="1571878" y="66840"/>
                  </a:lnTo>
                </a:path>
                <a:path w="14142085" h="67309">
                  <a:moveTo>
                    <a:pt x="3143123" y="0"/>
                  </a:moveTo>
                  <a:lnTo>
                    <a:pt x="3143123" y="66840"/>
                  </a:lnTo>
                </a:path>
                <a:path w="14142085" h="67309">
                  <a:moveTo>
                    <a:pt x="4714367" y="0"/>
                  </a:moveTo>
                  <a:lnTo>
                    <a:pt x="4714367" y="66840"/>
                  </a:lnTo>
                </a:path>
                <a:path w="14142085" h="67309">
                  <a:moveTo>
                    <a:pt x="6285610" y="0"/>
                  </a:moveTo>
                  <a:lnTo>
                    <a:pt x="6285610" y="66840"/>
                  </a:lnTo>
                </a:path>
                <a:path w="14142085" h="67309">
                  <a:moveTo>
                    <a:pt x="7856855" y="0"/>
                  </a:moveTo>
                  <a:lnTo>
                    <a:pt x="7856855" y="66840"/>
                  </a:lnTo>
                </a:path>
                <a:path w="14142085" h="67309">
                  <a:moveTo>
                    <a:pt x="9428099" y="0"/>
                  </a:moveTo>
                  <a:lnTo>
                    <a:pt x="9428099" y="66840"/>
                  </a:lnTo>
                </a:path>
                <a:path w="14142085" h="67309">
                  <a:moveTo>
                    <a:pt x="10999343" y="0"/>
                  </a:moveTo>
                  <a:lnTo>
                    <a:pt x="10999343" y="66840"/>
                  </a:lnTo>
                </a:path>
                <a:path w="14142085" h="67309">
                  <a:moveTo>
                    <a:pt x="12570587" y="0"/>
                  </a:moveTo>
                  <a:lnTo>
                    <a:pt x="12570587" y="66840"/>
                  </a:lnTo>
                </a:path>
                <a:path w="14142085" h="67309">
                  <a:moveTo>
                    <a:pt x="14141958" y="0"/>
                  </a:moveTo>
                  <a:lnTo>
                    <a:pt x="14141958" y="66840"/>
                  </a:lnTo>
                </a:path>
              </a:pathLst>
            </a:custGeom>
            <a:ln w="9525">
              <a:solidFill>
                <a:srgbClr val="DBE1E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3294379" y="9718954"/>
            <a:ext cx="2330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95">
                <a:solidFill>
                  <a:srgbClr val="6381AA"/>
                </a:solidFill>
                <a:latin typeface="Arial Black"/>
                <a:cs typeface="Arial Black"/>
              </a:rPr>
              <a:t>$0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91561" y="8834119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$1,000,000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91561" y="7949565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$2,000,000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91561" y="7064756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$3,000,000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91561" y="6180201"/>
            <a:ext cx="9353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$4,000,000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91561" y="5295391"/>
            <a:ext cx="93535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$5,000,000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91561" y="4410278"/>
            <a:ext cx="93535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$6,000,000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591561" y="3526027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$7,000,000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91561" y="2641219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$8,000,000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591561" y="1756663"/>
            <a:ext cx="9353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6381AA"/>
                </a:solidFill>
                <a:latin typeface="Arial Black"/>
                <a:cs typeface="Arial Black"/>
              </a:rPr>
              <a:t>$9,000,000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274567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2026-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27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45811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2027-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28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17309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2028-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29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88934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2029-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30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560179" y="9969804"/>
            <a:ext cx="8083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14">
                <a:solidFill>
                  <a:srgbClr val="6381AA"/>
                </a:solidFill>
                <a:latin typeface="Arial Black"/>
                <a:cs typeface="Arial Black"/>
              </a:rPr>
              <a:t>2030-</a:t>
            </a:r>
            <a:r>
              <a:rPr dirty="0" sz="1600" spc="-90">
                <a:solidFill>
                  <a:srgbClr val="6381AA"/>
                </a:solidFill>
                <a:latin typeface="Arial Black"/>
                <a:cs typeface="Arial Black"/>
              </a:rPr>
              <a:t>31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131677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2031-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32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703302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2032-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33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274800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2033-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34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846043" y="9969804"/>
            <a:ext cx="8083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14">
                <a:solidFill>
                  <a:srgbClr val="6381AA"/>
                </a:solidFill>
                <a:latin typeface="Arial Black"/>
                <a:cs typeface="Arial Black"/>
              </a:rPr>
              <a:t>2034-</a:t>
            </a:r>
            <a:r>
              <a:rPr dirty="0" sz="1600" spc="-90">
                <a:solidFill>
                  <a:srgbClr val="6381AA"/>
                </a:solidFill>
                <a:latin typeface="Arial Black"/>
                <a:cs typeface="Arial Black"/>
              </a:rPr>
              <a:t>35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7417541" y="9969804"/>
            <a:ext cx="8077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20">
                <a:solidFill>
                  <a:srgbClr val="6381AA"/>
                </a:solidFill>
                <a:latin typeface="Arial Black"/>
                <a:cs typeface="Arial Black"/>
              </a:rPr>
              <a:t>2035-</a:t>
            </a:r>
            <a:r>
              <a:rPr dirty="0" sz="1600" spc="-75">
                <a:solidFill>
                  <a:srgbClr val="6381AA"/>
                </a:solidFill>
                <a:latin typeface="Arial Black"/>
                <a:cs typeface="Arial Black"/>
              </a:rPr>
              <a:t>36</a:t>
            </a:r>
            <a:endParaRPr sz="1600">
              <a:latin typeface="Arial Black"/>
              <a:cs typeface="Arial Black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638294" y="2185035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5">
                <a:moveTo>
                  <a:pt x="192024" y="0"/>
                </a:moveTo>
                <a:lnTo>
                  <a:pt x="0" y="0"/>
                </a:lnTo>
                <a:lnTo>
                  <a:pt x="0" y="192024"/>
                </a:lnTo>
                <a:lnTo>
                  <a:pt x="192024" y="192024"/>
                </a:lnTo>
                <a:lnTo>
                  <a:pt x="192024" y="0"/>
                </a:lnTo>
                <a:close/>
              </a:path>
            </a:pathLst>
          </a:custGeom>
          <a:solidFill>
            <a:srgbClr val="D1AD4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47475" y="2185035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5">
                <a:moveTo>
                  <a:pt x="192024" y="0"/>
                </a:moveTo>
                <a:lnTo>
                  <a:pt x="0" y="0"/>
                </a:lnTo>
                <a:lnTo>
                  <a:pt x="0" y="192024"/>
                </a:lnTo>
                <a:lnTo>
                  <a:pt x="192024" y="192024"/>
                </a:lnTo>
                <a:lnTo>
                  <a:pt x="192024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5" name="object 35"/>
          <p:cNvGrpSpPr/>
          <p:nvPr/>
        </p:nvGrpSpPr>
        <p:grpSpPr>
          <a:xfrm>
            <a:off x="4633531" y="2758376"/>
            <a:ext cx="201930" cy="201930"/>
            <a:chOff x="4633531" y="2758376"/>
            <a:chExt cx="201930" cy="201930"/>
          </a:xfrm>
        </p:grpSpPr>
        <p:sp>
          <p:nvSpPr>
            <p:cNvPr id="36" name="object 36"/>
            <p:cNvSpPr/>
            <p:nvPr/>
          </p:nvSpPr>
          <p:spPr>
            <a:xfrm>
              <a:off x="4638294" y="2763139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4" h="192405">
                  <a:moveTo>
                    <a:pt x="192024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192024" y="192024"/>
                  </a:lnTo>
                  <a:lnTo>
                    <a:pt x="192024" y="0"/>
                  </a:lnTo>
                  <a:close/>
                </a:path>
              </a:pathLst>
            </a:custGeom>
            <a:solidFill>
              <a:srgbClr val="92CD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4638294" y="2763139"/>
              <a:ext cx="192405" cy="192405"/>
            </a:xfrm>
            <a:custGeom>
              <a:avLst/>
              <a:gdLst/>
              <a:ahLst/>
              <a:cxnLst/>
              <a:rect l="l" t="t" r="r" b="b"/>
              <a:pathLst>
                <a:path w="192404" h="192405">
                  <a:moveTo>
                    <a:pt x="0" y="192024"/>
                  </a:moveTo>
                  <a:lnTo>
                    <a:pt x="192024" y="192024"/>
                  </a:lnTo>
                  <a:lnTo>
                    <a:pt x="192024" y="0"/>
                  </a:lnTo>
                  <a:lnTo>
                    <a:pt x="0" y="0"/>
                  </a:lnTo>
                  <a:lnTo>
                    <a:pt x="0" y="192024"/>
                  </a:lnTo>
                  <a:close/>
                </a:path>
              </a:pathLst>
            </a:custGeom>
            <a:ln w="9525">
              <a:solidFill>
                <a:srgbClr val="548E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4909184" y="1881837"/>
            <a:ext cx="5376545" cy="1181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95"/>
              </a:spcBef>
            </a:pPr>
            <a:r>
              <a:rPr dirty="0" sz="2800" spc="-320">
                <a:solidFill>
                  <a:srgbClr val="6381AA"/>
                </a:solidFill>
                <a:latin typeface="Arial Black"/>
                <a:cs typeface="Arial Black"/>
              </a:rPr>
              <a:t>Existing</a:t>
            </a:r>
            <a:r>
              <a:rPr dirty="0" sz="2800" spc="-260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315">
                <a:solidFill>
                  <a:srgbClr val="6381AA"/>
                </a:solidFill>
                <a:latin typeface="Arial Black"/>
                <a:cs typeface="Arial Black"/>
              </a:rPr>
              <a:t>Town</a:t>
            </a:r>
            <a:r>
              <a:rPr dirty="0" sz="2800" spc="-245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475">
                <a:solidFill>
                  <a:srgbClr val="6381AA"/>
                </a:solidFill>
                <a:latin typeface="Arial Black"/>
                <a:cs typeface="Arial Black"/>
              </a:rPr>
              <a:t>&amp;</a:t>
            </a:r>
            <a:r>
              <a:rPr dirty="0" sz="2800" spc="-260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335">
                <a:solidFill>
                  <a:srgbClr val="6381AA"/>
                </a:solidFill>
                <a:latin typeface="Arial Black"/>
                <a:cs typeface="Arial Black"/>
              </a:rPr>
              <a:t>School</a:t>
            </a:r>
            <a:r>
              <a:rPr dirty="0" sz="2800" spc="-254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20">
                <a:solidFill>
                  <a:srgbClr val="6381AA"/>
                </a:solidFill>
                <a:latin typeface="Arial Black"/>
                <a:cs typeface="Arial Black"/>
              </a:rPr>
              <a:t>Debt </a:t>
            </a:r>
            <a:r>
              <a:rPr dirty="0" sz="2800" spc="-350">
                <a:solidFill>
                  <a:srgbClr val="6381AA"/>
                </a:solidFill>
                <a:latin typeface="Arial Black"/>
                <a:cs typeface="Arial Black"/>
              </a:rPr>
              <a:t>School</a:t>
            </a:r>
            <a:r>
              <a:rPr dirty="0" sz="2800" spc="-260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220">
                <a:solidFill>
                  <a:srgbClr val="6381AA"/>
                </a:solidFill>
                <a:latin typeface="Arial Black"/>
                <a:cs typeface="Arial Black"/>
              </a:rPr>
              <a:t>Debt</a:t>
            </a:r>
            <a:r>
              <a:rPr dirty="0" sz="2800" spc="-254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275">
                <a:solidFill>
                  <a:srgbClr val="6381AA"/>
                </a:solidFill>
                <a:latin typeface="Arial Black"/>
                <a:cs typeface="Arial Black"/>
              </a:rPr>
              <a:t>Under</a:t>
            </a:r>
            <a:r>
              <a:rPr dirty="0" sz="2800" spc="-254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310">
                <a:solidFill>
                  <a:srgbClr val="6381AA"/>
                </a:solidFill>
                <a:latin typeface="Arial Black"/>
                <a:cs typeface="Arial Black"/>
              </a:rPr>
              <a:t>Consideration</a:t>
            </a:r>
            <a:endParaRPr sz="2800">
              <a:latin typeface="Arial Black"/>
              <a:cs typeface="Arial Black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1547475" y="276313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5">
                <a:moveTo>
                  <a:pt x="192024" y="0"/>
                </a:moveTo>
                <a:lnTo>
                  <a:pt x="0" y="0"/>
                </a:lnTo>
                <a:lnTo>
                  <a:pt x="0" y="192024"/>
                </a:lnTo>
                <a:lnTo>
                  <a:pt x="192024" y="192024"/>
                </a:lnTo>
                <a:lnTo>
                  <a:pt x="192024" y="0"/>
                </a:lnTo>
                <a:close/>
              </a:path>
            </a:pathLst>
          </a:custGeom>
          <a:solidFill>
            <a:srgbClr val="608A4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 txBox="1"/>
          <p:nvPr/>
        </p:nvSpPr>
        <p:spPr>
          <a:xfrm>
            <a:off x="11819001" y="1881837"/>
            <a:ext cx="5217795" cy="11811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95"/>
              </a:spcBef>
            </a:pPr>
            <a:r>
              <a:rPr dirty="0" sz="2800" spc="-315">
                <a:solidFill>
                  <a:srgbClr val="6381AA"/>
                </a:solidFill>
                <a:latin typeface="Arial Black"/>
                <a:cs typeface="Arial Black"/>
              </a:rPr>
              <a:t>Town</a:t>
            </a:r>
            <a:r>
              <a:rPr dirty="0" sz="2800" spc="-254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240">
                <a:solidFill>
                  <a:srgbClr val="6381AA"/>
                </a:solidFill>
                <a:latin typeface="Arial Black"/>
                <a:cs typeface="Arial Black"/>
              </a:rPr>
              <a:t>Debt</a:t>
            </a:r>
            <a:r>
              <a:rPr dirty="0" sz="2800" spc="-260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270">
                <a:solidFill>
                  <a:srgbClr val="6381AA"/>
                </a:solidFill>
                <a:latin typeface="Arial Black"/>
                <a:cs typeface="Arial Black"/>
              </a:rPr>
              <a:t>Under</a:t>
            </a:r>
            <a:r>
              <a:rPr dirty="0" sz="2800" spc="-254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300">
                <a:solidFill>
                  <a:srgbClr val="6381AA"/>
                </a:solidFill>
                <a:latin typeface="Arial Black"/>
                <a:cs typeface="Arial Black"/>
              </a:rPr>
              <a:t>Consideration </a:t>
            </a:r>
            <a:r>
              <a:rPr dirty="0" sz="2800" spc="-270">
                <a:solidFill>
                  <a:srgbClr val="6381AA"/>
                </a:solidFill>
                <a:latin typeface="Arial Black"/>
                <a:cs typeface="Arial Black"/>
              </a:rPr>
              <a:t>Amity</a:t>
            </a:r>
            <a:r>
              <a:rPr dirty="0" sz="2800" spc="-240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280">
                <a:solidFill>
                  <a:srgbClr val="6381AA"/>
                </a:solidFill>
                <a:latin typeface="Arial Black"/>
                <a:cs typeface="Arial Black"/>
              </a:rPr>
              <a:t>Overlapping</a:t>
            </a:r>
            <a:r>
              <a:rPr dirty="0" sz="2800" spc="-235">
                <a:solidFill>
                  <a:srgbClr val="6381AA"/>
                </a:solidFill>
                <a:latin typeface="Arial Black"/>
                <a:cs typeface="Arial Black"/>
              </a:rPr>
              <a:t> </a:t>
            </a:r>
            <a:r>
              <a:rPr dirty="0" sz="2800" spc="-20">
                <a:solidFill>
                  <a:srgbClr val="6381AA"/>
                </a:solidFill>
                <a:latin typeface="Arial Black"/>
                <a:cs typeface="Arial Black"/>
              </a:rPr>
              <a:t>Debt</a:t>
            </a:r>
            <a:endParaRPr sz="2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765"/>
              <a:t>E</a:t>
            </a:r>
            <a:r>
              <a:rPr dirty="0" spc="-800"/>
              <a:t>S</a:t>
            </a:r>
            <a:r>
              <a:rPr dirty="0" spc="-690"/>
              <a:t>T</a:t>
            </a:r>
            <a:r>
              <a:rPr dirty="0" spc="-645"/>
              <a:t>I</a:t>
            </a:r>
            <a:r>
              <a:rPr dirty="0" spc="-620"/>
              <a:t>M</a:t>
            </a:r>
            <a:r>
              <a:rPr dirty="0" spc="-705"/>
              <a:t>A</a:t>
            </a:r>
            <a:r>
              <a:rPr dirty="0" spc="-690"/>
              <a:t>T</a:t>
            </a:r>
            <a:r>
              <a:rPr dirty="0" spc="-765"/>
              <a:t>E</a:t>
            </a:r>
            <a:r>
              <a:rPr dirty="0" spc="-140"/>
              <a:t>D</a:t>
            </a:r>
            <a:r>
              <a:rPr dirty="0" spc="-1280"/>
              <a:t> </a:t>
            </a:r>
            <a:r>
              <a:rPr dirty="0" spc="-785"/>
              <a:t>B</a:t>
            </a:r>
            <a:r>
              <a:rPr dirty="0" spc="-725"/>
              <a:t>U</a:t>
            </a:r>
            <a:r>
              <a:rPr dirty="0" spc="-705"/>
              <a:t>D</a:t>
            </a:r>
            <a:r>
              <a:rPr dirty="0" spc="-770"/>
              <a:t>G</a:t>
            </a:r>
            <a:r>
              <a:rPr dirty="0" spc="-815"/>
              <a:t>E</a:t>
            </a:r>
            <a:r>
              <a:rPr dirty="0" spc="-190"/>
              <a:t>T</a:t>
            </a:r>
            <a:r>
              <a:rPr dirty="0" spc="-1280"/>
              <a:t> </a:t>
            </a:r>
            <a:r>
              <a:rPr dirty="0" spc="-525"/>
              <a:t>I</a:t>
            </a:r>
            <a:r>
              <a:rPr dirty="0" spc="-500"/>
              <a:t>M</a:t>
            </a:r>
            <a:r>
              <a:rPr dirty="0" spc="-600"/>
              <a:t>P</a:t>
            </a:r>
            <a:r>
              <a:rPr dirty="0" spc="-585"/>
              <a:t>A</a:t>
            </a:r>
            <a:r>
              <a:rPr dirty="0" spc="-610"/>
              <a:t>C</a:t>
            </a:r>
            <a:r>
              <a:rPr dirty="0" spc="-20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85669" y="2234310"/>
            <a:ext cx="15024100" cy="4588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57475">
              <a:lnSpc>
                <a:spcPct val="100000"/>
              </a:lnSpc>
              <a:spcBef>
                <a:spcPts val="100"/>
              </a:spcBef>
            </a:pP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New</a:t>
            </a:r>
            <a:r>
              <a:rPr dirty="0" u="sng" sz="5600" spc="-3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Beecher</a:t>
            </a:r>
            <a:r>
              <a:rPr dirty="0" u="sng" sz="5600" spc="-4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School</a:t>
            </a:r>
            <a:r>
              <a:rPr dirty="0" u="sng" sz="5600" spc="-4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 spc="-2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Only</a:t>
            </a:r>
            <a:endParaRPr sz="56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386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Proposed</a:t>
            </a:r>
            <a:r>
              <a:rPr dirty="0" sz="48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averages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$3.8M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per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year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the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first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10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years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-</a:t>
            </a:r>
            <a:r>
              <a:rPr dirty="0" sz="4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an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average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5.3%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the</a:t>
            </a:r>
            <a:r>
              <a:rPr dirty="0" sz="48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budget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per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year</a:t>
            </a:r>
            <a:endParaRPr sz="4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5"/>
              </a:spcBef>
              <a:buClr>
                <a:srgbClr val="31435B"/>
              </a:buClr>
              <a:buFont typeface="Arial"/>
              <a:buChar char="•"/>
            </a:pPr>
            <a:endParaRPr sz="4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Highest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year</a:t>
            </a:r>
            <a:r>
              <a:rPr dirty="0" sz="4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proposed</a:t>
            </a:r>
            <a:r>
              <a:rPr dirty="0" sz="48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4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is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2032</a:t>
            </a:r>
            <a:r>
              <a:rPr dirty="0" sz="4800" spc="-6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$4.56M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765"/>
              <a:t>E</a:t>
            </a:r>
            <a:r>
              <a:rPr dirty="0" spc="-800"/>
              <a:t>S</a:t>
            </a:r>
            <a:r>
              <a:rPr dirty="0" spc="-690"/>
              <a:t>T</a:t>
            </a:r>
            <a:r>
              <a:rPr dirty="0" spc="-645"/>
              <a:t>I</a:t>
            </a:r>
            <a:r>
              <a:rPr dirty="0" spc="-620"/>
              <a:t>M</a:t>
            </a:r>
            <a:r>
              <a:rPr dirty="0" spc="-705"/>
              <a:t>A</a:t>
            </a:r>
            <a:r>
              <a:rPr dirty="0" spc="-690"/>
              <a:t>T</a:t>
            </a:r>
            <a:r>
              <a:rPr dirty="0" spc="-765"/>
              <a:t>E</a:t>
            </a:r>
            <a:r>
              <a:rPr dirty="0" spc="-140"/>
              <a:t>D</a:t>
            </a:r>
            <a:r>
              <a:rPr dirty="0" spc="-1280"/>
              <a:t> </a:t>
            </a:r>
            <a:r>
              <a:rPr dirty="0" spc="-785"/>
              <a:t>B</a:t>
            </a:r>
            <a:r>
              <a:rPr dirty="0" spc="-725"/>
              <a:t>U</a:t>
            </a:r>
            <a:r>
              <a:rPr dirty="0" spc="-705"/>
              <a:t>D</a:t>
            </a:r>
            <a:r>
              <a:rPr dirty="0" spc="-770"/>
              <a:t>G</a:t>
            </a:r>
            <a:r>
              <a:rPr dirty="0" spc="-815"/>
              <a:t>E</a:t>
            </a:r>
            <a:r>
              <a:rPr dirty="0" spc="-190"/>
              <a:t>T</a:t>
            </a:r>
            <a:r>
              <a:rPr dirty="0" spc="-1280"/>
              <a:t> </a:t>
            </a:r>
            <a:r>
              <a:rPr dirty="0" spc="-525"/>
              <a:t>I</a:t>
            </a:r>
            <a:r>
              <a:rPr dirty="0" spc="-500"/>
              <a:t>M</a:t>
            </a:r>
            <a:r>
              <a:rPr dirty="0" spc="-600"/>
              <a:t>P</a:t>
            </a:r>
            <a:r>
              <a:rPr dirty="0" spc="-585"/>
              <a:t>A</a:t>
            </a:r>
            <a:r>
              <a:rPr dirty="0" spc="-610"/>
              <a:t>C</a:t>
            </a:r>
            <a:r>
              <a:rPr dirty="0" spc="-20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85669" y="2234310"/>
            <a:ext cx="14150975" cy="5320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411605">
              <a:lnSpc>
                <a:spcPct val="100000"/>
              </a:lnSpc>
              <a:spcBef>
                <a:spcPts val="100"/>
              </a:spcBef>
            </a:pP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New</a:t>
            </a:r>
            <a:r>
              <a:rPr dirty="0" u="sng" sz="5600" spc="-2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Beecher</a:t>
            </a:r>
            <a:r>
              <a:rPr dirty="0" u="sng" sz="5600" spc="-4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School</a:t>
            </a:r>
            <a:r>
              <a:rPr dirty="0" u="sng" sz="5600" spc="-4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 spc="-2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Only</a:t>
            </a:r>
            <a:endParaRPr sz="5600">
              <a:latin typeface="Calibri"/>
              <a:cs typeface="Calibri"/>
            </a:endParaRPr>
          </a:p>
          <a:p>
            <a:pPr marL="355600" marR="407034" indent="-342900">
              <a:lnSpc>
                <a:spcPct val="100000"/>
              </a:lnSpc>
              <a:spcBef>
                <a:spcPts val="386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4800" spc="-11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2032,</a:t>
            </a:r>
            <a:r>
              <a:rPr dirty="0" sz="48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proposed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48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represents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6.5%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5">
                <a:solidFill>
                  <a:srgbClr val="31435B"/>
                </a:solidFill>
                <a:latin typeface="Calibri"/>
                <a:cs typeface="Calibri"/>
              </a:rPr>
              <a:t>the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budget</a:t>
            </a:r>
            <a:endParaRPr sz="4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5"/>
              </a:spcBef>
              <a:buClr>
                <a:srgbClr val="31435B"/>
              </a:buClr>
              <a:buFont typeface="Arial"/>
              <a:buChar char="•"/>
            </a:pPr>
            <a:endParaRPr sz="4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Largest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annual</a:t>
            </a:r>
            <a:r>
              <a:rPr dirty="0" sz="4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increase</a:t>
            </a:r>
            <a:r>
              <a:rPr dirty="0" sz="4800" spc="-7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48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is</a:t>
            </a:r>
            <a:r>
              <a:rPr dirty="0" sz="4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$2.2M</a:t>
            </a:r>
            <a:r>
              <a:rPr dirty="0" sz="48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2030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followed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by</a:t>
            </a:r>
            <a:r>
              <a:rPr dirty="0" sz="48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$1.1M</a:t>
            </a:r>
            <a:r>
              <a:rPr dirty="0" sz="48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2031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765"/>
              <a:t>E</a:t>
            </a:r>
            <a:r>
              <a:rPr dirty="0" spc="-800"/>
              <a:t>S</a:t>
            </a:r>
            <a:r>
              <a:rPr dirty="0" spc="-690"/>
              <a:t>T</a:t>
            </a:r>
            <a:r>
              <a:rPr dirty="0" spc="-645"/>
              <a:t>I</a:t>
            </a:r>
            <a:r>
              <a:rPr dirty="0" spc="-620"/>
              <a:t>M</a:t>
            </a:r>
            <a:r>
              <a:rPr dirty="0" spc="-705"/>
              <a:t>A</a:t>
            </a:r>
            <a:r>
              <a:rPr dirty="0" spc="-690"/>
              <a:t>T</a:t>
            </a:r>
            <a:r>
              <a:rPr dirty="0" spc="-765"/>
              <a:t>E</a:t>
            </a:r>
            <a:r>
              <a:rPr dirty="0" spc="-140"/>
              <a:t>D</a:t>
            </a:r>
            <a:r>
              <a:rPr dirty="0" spc="-1280"/>
              <a:t> </a:t>
            </a:r>
            <a:r>
              <a:rPr dirty="0" spc="-650"/>
              <a:t>T</a:t>
            </a:r>
            <a:r>
              <a:rPr dirty="0" spc="-660"/>
              <a:t>A</a:t>
            </a:r>
            <a:r>
              <a:rPr dirty="0" spc="-95"/>
              <a:t>X</a:t>
            </a:r>
            <a:r>
              <a:rPr dirty="0" spc="-1275"/>
              <a:t> </a:t>
            </a:r>
            <a:r>
              <a:rPr dirty="0" spc="-525"/>
              <a:t>I</a:t>
            </a:r>
            <a:r>
              <a:rPr dirty="0" spc="-500"/>
              <a:t>M</a:t>
            </a:r>
            <a:r>
              <a:rPr dirty="0" spc="-600"/>
              <a:t>P</a:t>
            </a:r>
            <a:r>
              <a:rPr dirty="0" spc="-585"/>
              <a:t>A</a:t>
            </a:r>
            <a:r>
              <a:rPr dirty="0" spc="-610"/>
              <a:t>C</a:t>
            </a:r>
            <a:r>
              <a:rPr dirty="0" spc="-20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85669" y="2234310"/>
            <a:ext cx="15115540" cy="6052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57475">
              <a:lnSpc>
                <a:spcPct val="100000"/>
              </a:lnSpc>
              <a:spcBef>
                <a:spcPts val="100"/>
              </a:spcBef>
            </a:pP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New</a:t>
            </a:r>
            <a:r>
              <a:rPr dirty="0" u="sng" sz="5600" spc="-2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Beecher</a:t>
            </a:r>
            <a:r>
              <a:rPr dirty="0" u="sng" sz="5600" spc="-4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School</a:t>
            </a:r>
            <a:r>
              <a:rPr dirty="0" u="sng" sz="5600" spc="-4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 spc="-2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Only</a:t>
            </a:r>
            <a:endParaRPr sz="5600">
              <a:latin typeface="Calibri"/>
              <a:cs typeface="Calibri"/>
            </a:endParaRPr>
          </a:p>
          <a:p>
            <a:pPr marL="355600" marR="434340" indent="-342900">
              <a:lnSpc>
                <a:spcPct val="100000"/>
              </a:lnSpc>
              <a:spcBef>
                <a:spcPts val="386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Proposed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averages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2.12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mills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per</a:t>
            </a:r>
            <a:r>
              <a:rPr dirty="0" sz="4800" spc="-11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year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5">
                <a:solidFill>
                  <a:srgbClr val="31435B"/>
                </a:solidFill>
                <a:latin typeface="Calibri"/>
                <a:cs typeface="Calibri"/>
              </a:rPr>
              <a:t>the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first</a:t>
            </a:r>
            <a:r>
              <a:rPr dirty="0" sz="4800" spc="-11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10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years</a:t>
            </a:r>
            <a:endParaRPr sz="4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5"/>
              </a:spcBef>
              <a:buClr>
                <a:srgbClr val="31435B"/>
              </a:buClr>
              <a:buFont typeface="Arial"/>
              <a:buChar char="•"/>
            </a:pPr>
            <a:endParaRPr sz="48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On</a:t>
            </a:r>
            <a:r>
              <a:rPr dirty="0" sz="4800" spc="-13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home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valued</a:t>
            </a:r>
            <a:r>
              <a:rPr dirty="0" sz="4800" spc="-13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$651,130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(average),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additional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taxes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proposed</a:t>
            </a:r>
            <a:r>
              <a:rPr dirty="0" sz="4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4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4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is</a:t>
            </a:r>
            <a:r>
              <a:rPr dirty="0" sz="4800" spc="-11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an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average</a:t>
            </a:r>
            <a:r>
              <a:rPr dirty="0" sz="4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$964</a:t>
            </a:r>
            <a:r>
              <a:rPr dirty="0" sz="4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per</a:t>
            </a:r>
            <a:r>
              <a:rPr dirty="0" sz="4800" spc="-8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year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25">
                <a:solidFill>
                  <a:srgbClr val="31435B"/>
                </a:solidFill>
                <a:latin typeface="Calibri"/>
                <a:cs typeface="Calibri"/>
              </a:rPr>
              <a:t>for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the</a:t>
            </a:r>
            <a:r>
              <a:rPr dirty="0" sz="4800" spc="-9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first</a:t>
            </a:r>
            <a:r>
              <a:rPr dirty="0" sz="4800" spc="-9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10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years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765"/>
              <a:t>E</a:t>
            </a:r>
            <a:r>
              <a:rPr dirty="0" spc="-800"/>
              <a:t>S</a:t>
            </a:r>
            <a:r>
              <a:rPr dirty="0" spc="-690"/>
              <a:t>T</a:t>
            </a:r>
            <a:r>
              <a:rPr dirty="0" spc="-645"/>
              <a:t>I</a:t>
            </a:r>
            <a:r>
              <a:rPr dirty="0" spc="-620"/>
              <a:t>M</a:t>
            </a:r>
            <a:r>
              <a:rPr dirty="0" spc="-705"/>
              <a:t>A</a:t>
            </a:r>
            <a:r>
              <a:rPr dirty="0" spc="-690"/>
              <a:t>T</a:t>
            </a:r>
            <a:r>
              <a:rPr dirty="0" spc="-765"/>
              <a:t>E</a:t>
            </a:r>
            <a:r>
              <a:rPr dirty="0" spc="-140"/>
              <a:t>D</a:t>
            </a:r>
            <a:r>
              <a:rPr dirty="0" spc="-1275"/>
              <a:t> </a:t>
            </a:r>
            <a:r>
              <a:rPr dirty="0" spc="-650"/>
              <a:t>T</a:t>
            </a:r>
            <a:r>
              <a:rPr dirty="0" spc="-665"/>
              <a:t>A</a:t>
            </a:r>
            <a:r>
              <a:rPr dirty="0" spc="-100"/>
              <a:t>X</a:t>
            </a:r>
            <a:r>
              <a:rPr dirty="0" spc="-1270"/>
              <a:t> </a:t>
            </a:r>
            <a:r>
              <a:rPr dirty="0" spc="-525"/>
              <a:t>I</a:t>
            </a:r>
            <a:r>
              <a:rPr dirty="0" spc="-500"/>
              <a:t>M</a:t>
            </a:r>
            <a:r>
              <a:rPr dirty="0" spc="-600"/>
              <a:t>P</a:t>
            </a:r>
            <a:r>
              <a:rPr dirty="0" spc="-585"/>
              <a:t>A</a:t>
            </a:r>
            <a:r>
              <a:rPr dirty="0" spc="-610"/>
              <a:t>C</a:t>
            </a:r>
            <a:r>
              <a:rPr dirty="0" spc="-20"/>
              <a:t>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85669" y="2234310"/>
            <a:ext cx="14761210" cy="7076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57475">
              <a:lnSpc>
                <a:spcPct val="100000"/>
              </a:lnSpc>
              <a:spcBef>
                <a:spcPts val="100"/>
              </a:spcBef>
            </a:pP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New</a:t>
            </a:r>
            <a:r>
              <a:rPr dirty="0" u="sng" sz="5600" spc="-2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Beecher</a:t>
            </a:r>
            <a:r>
              <a:rPr dirty="0" u="sng" sz="5600" spc="-4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School</a:t>
            </a:r>
            <a:r>
              <a:rPr dirty="0" u="sng" sz="5600" spc="-45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5600" spc="-20">
                <a:solidFill>
                  <a:srgbClr val="31435B"/>
                </a:solidFill>
                <a:uFill>
                  <a:solidFill>
                    <a:srgbClr val="31435B"/>
                  </a:solidFill>
                </a:uFill>
                <a:latin typeface="Calibri"/>
                <a:cs typeface="Calibri"/>
              </a:rPr>
              <a:t>Only</a:t>
            </a:r>
            <a:endParaRPr sz="5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6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Highest</a:t>
            </a:r>
            <a:r>
              <a:rPr dirty="0" sz="48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year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proposed</a:t>
            </a:r>
            <a:r>
              <a:rPr dirty="0" sz="4800" spc="-7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is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2032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2.56</a:t>
            </a:r>
            <a:r>
              <a:rPr dirty="0" sz="4800" spc="-8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mills</a:t>
            </a:r>
            <a:endParaRPr sz="4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5"/>
              </a:spcBef>
              <a:buClr>
                <a:srgbClr val="31435B"/>
              </a:buClr>
              <a:buFont typeface="Arial"/>
              <a:buChar char="•"/>
            </a:pPr>
            <a:endParaRPr sz="4800">
              <a:latin typeface="Calibri"/>
              <a:cs typeface="Calibri"/>
            </a:endParaRPr>
          </a:p>
          <a:p>
            <a:pPr marL="355600" marR="651510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4800" spc="-13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2032,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additional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taxes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for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proposed</a:t>
            </a:r>
            <a:r>
              <a:rPr dirty="0" sz="4800" spc="-11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debt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service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on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50">
                <a:solidFill>
                  <a:srgbClr val="31435B"/>
                </a:solidFill>
                <a:latin typeface="Calibri"/>
                <a:cs typeface="Calibri"/>
              </a:rPr>
              <a:t>a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home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valued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4800" spc="-114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$651,130</a:t>
            </a:r>
            <a:r>
              <a:rPr dirty="0" sz="4800" spc="-10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is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$1,168</a:t>
            </a:r>
            <a:endParaRPr sz="4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5"/>
              </a:spcBef>
              <a:buClr>
                <a:srgbClr val="31435B"/>
              </a:buClr>
              <a:buFont typeface="Arial"/>
              <a:buChar char="•"/>
            </a:pPr>
            <a:endParaRPr sz="4800">
              <a:latin typeface="Calibri"/>
              <a:cs typeface="Calibri"/>
            </a:endParaRPr>
          </a:p>
          <a:p>
            <a:pPr marL="355600" marR="648335" indent="-342900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mill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rate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of</a:t>
            </a:r>
            <a:r>
              <a:rPr dirty="0" sz="4800" spc="-12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33.99,</a:t>
            </a:r>
            <a:r>
              <a:rPr dirty="0" sz="4800" spc="-11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property</a:t>
            </a:r>
            <a:r>
              <a:rPr dirty="0" sz="4800" spc="-10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valued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at</a:t>
            </a:r>
            <a:r>
              <a:rPr dirty="0" sz="4800" spc="-13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$160M</a:t>
            </a:r>
            <a:r>
              <a:rPr dirty="0" sz="4800" spc="-12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would </a:t>
            </a:r>
            <a:r>
              <a:rPr dirty="0" sz="4800" spc="-20">
                <a:solidFill>
                  <a:srgbClr val="31435B"/>
                </a:solidFill>
                <a:latin typeface="Calibri"/>
                <a:cs typeface="Calibri"/>
              </a:rPr>
              <a:t>generate</a:t>
            </a:r>
            <a:r>
              <a:rPr dirty="0" sz="4800" spc="-13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$3.8M</a:t>
            </a:r>
            <a:r>
              <a:rPr dirty="0" sz="4800" spc="-155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in</a:t>
            </a:r>
            <a:r>
              <a:rPr dirty="0" sz="4800" spc="-15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>
                <a:solidFill>
                  <a:srgbClr val="31435B"/>
                </a:solidFill>
                <a:latin typeface="Calibri"/>
                <a:cs typeface="Calibri"/>
              </a:rPr>
              <a:t>additional</a:t>
            </a:r>
            <a:r>
              <a:rPr dirty="0" sz="4800" spc="-140">
                <a:solidFill>
                  <a:srgbClr val="31435B"/>
                </a:solidFill>
                <a:latin typeface="Calibri"/>
                <a:cs typeface="Calibri"/>
              </a:rPr>
              <a:t> </a:t>
            </a:r>
            <a:r>
              <a:rPr dirty="0" sz="4800" spc="-10">
                <a:solidFill>
                  <a:srgbClr val="31435B"/>
                </a:solidFill>
                <a:latin typeface="Calibri"/>
                <a:cs typeface="Calibri"/>
              </a:rPr>
              <a:t>taxes.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Anthony Genovese</dc:creator>
  <dc:title>DRAFT-Preliminary Budget Hearing 2024</dc:title>
  <dcterms:created xsi:type="dcterms:W3CDTF">2026-07-01T14:18:25Z</dcterms:created>
  <dcterms:modified xsi:type="dcterms:W3CDTF">2026-07-01T14:18:25Z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2026-07-01T00:00:00Z</vt:filetime>
  </property>
  <property fmtid="{D5CDD505-2E9C-101B-9397-08002B2CF9AE}" pid="5" name="Producer">
    <vt:lpwstr>Microsoft® PowerPoint® for Microsoft 365</vt:lpwstr>
  </property>
</Properties>
</file>